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6"/>
  </p:notesMasterIdLst>
  <p:sldIdLst>
    <p:sldId id="257" r:id="rId2"/>
    <p:sldId id="550" r:id="rId3"/>
    <p:sldId id="472" r:id="rId4"/>
    <p:sldId id="656" r:id="rId5"/>
    <p:sldId id="657" r:id="rId6"/>
    <p:sldId id="598" r:id="rId7"/>
    <p:sldId id="474" r:id="rId8"/>
    <p:sldId id="683" r:id="rId9"/>
    <p:sldId id="601" r:id="rId10"/>
    <p:sldId id="719" r:id="rId11"/>
    <p:sldId id="478" r:id="rId12"/>
    <p:sldId id="720" r:id="rId13"/>
    <p:sldId id="480" r:id="rId14"/>
    <p:sldId id="750" r:id="rId15"/>
    <p:sldId id="482" r:id="rId16"/>
    <p:sldId id="605" r:id="rId17"/>
    <p:sldId id="726" r:id="rId18"/>
    <p:sldId id="751" r:id="rId19"/>
    <p:sldId id="722" r:id="rId20"/>
    <p:sldId id="570" r:id="rId21"/>
    <p:sldId id="488" r:id="rId22"/>
    <p:sldId id="666" r:id="rId23"/>
    <p:sldId id="724" r:id="rId24"/>
    <p:sldId id="727" r:id="rId25"/>
    <p:sldId id="490" r:id="rId26"/>
    <p:sldId id="497" r:id="rId27"/>
    <p:sldId id="610" r:id="rId28"/>
    <p:sldId id="632" r:id="rId29"/>
    <p:sldId id="667" r:id="rId30"/>
    <p:sldId id="611" r:id="rId31"/>
    <p:sldId id="501" r:id="rId32"/>
    <p:sldId id="752" r:id="rId33"/>
    <p:sldId id="728" r:id="rId34"/>
    <p:sldId id="729" r:id="rId35"/>
    <p:sldId id="505" r:id="rId36"/>
    <p:sldId id="730" r:id="rId37"/>
    <p:sldId id="616" r:id="rId38"/>
    <p:sldId id="753" r:id="rId39"/>
    <p:sldId id="508" r:id="rId40"/>
    <p:sldId id="635" r:id="rId41"/>
    <p:sldId id="509" r:id="rId42"/>
    <p:sldId id="732" r:id="rId43"/>
    <p:sldId id="754" r:id="rId44"/>
    <p:sldId id="513" r:id="rId45"/>
    <p:sldId id="699" r:id="rId46"/>
    <p:sldId id="733" r:id="rId47"/>
    <p:sldId id="755" r:id="rId48"/>
    <p:sldId id="517" r:id="rId49"/>
    <p:sldId id="734" r:id="rId50"/>
    <p:sldId id="620" r:id="rId51"/>
    <p:sldId id="637" r:id="rId52"/>
    <p:sldId id="701" r:id="rId53"/>
    <p:sldId id="521" r:id="rId54"/>
    <p:sldId id="735" r:id="rId55"/>
    <p:sldId id="522" r:id="rId56"/>
    <p:sldId id="639" r:id="rId57"/>
    <p:sldId id="702" r:id="rId58"/>
    <p:sldId id="525" r:id="rId59"/>
    <p:sldId id="736" r:id="rId60"/>
    <p:sldId id="641" r:id="rId61"/>
    <p:sldId id="737" r:id="rId62"/>
    <p:sldId id="642" r:id="rId63"/>
    <p:sldId id="581" r:id="rId64"/>
    <p:sldId id="739" r:id="rId65"/>
    <p:sldId id="738" r:id="rId66"/>
    <p:sldId id="643" r:id="rId67"/>
    <p:sldId id="587" r:id="rId68"/>
    <p:sldId id="741" r:id="rId69"/>
    <p:sldId id="645" r:id="rId70"/>
    <p:sldId id="592" r:id="rId71"/>
    <p:sldId id="742" r:id="rId72"/>
    <p:sldId id="743" r:id="rId73"/>
    <p:sldId id="655" r:id="rId74"/>
    <p:sldId id="648" r:id="rId75"/>
    <p:sldId id="529" r:id="rId76"/>
    <p:sldId id="744" r:id="rId77"/>
    <p:sldId id="745" r:id="rId78"/>
    <p:sldId id="560" r:id="rId79"/>
    <p:sldId id="596" r:id="rId80"/>
    <p:sldId id="746" r:id="rId81"/>
    <p:sldId id="651" r:id="rId82"/>
    <p:sldId id="747" r:id="rId83"/>
    <p:sldId id="749" r:id="rId84"/>
    <p:sldId id="650" r:id="rId8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7" d="100"/>
          <a:sy n="77" d="100"/>
        </p:scale>
        <p:origin x="112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E19113-B16E-4185-809E-443493C22CA6}" type="datetimeFigureOut">
              <a:rPr lang="id-ID" smtClean="0"/>
              <a:pPr/>
              <a:t>02/11/2019</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62FA6E-B780-4834-B59E-E7D4F08352E8}"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A572C1B-0CD8-45D9-872D-012D197E2915}" type="datetimeFigureOut">
              <a:rPr lang="id-ID" smtClean="0"/>
              <a:pPr/>
              <a:t>02/11/2019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1416CB9-7A69-447D-AEB2-FF6DBFC30DB0}"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72C1B-0CD8-45D9-872D-012D197E2915}" type="datetimeFigureOut">
              <a:rPr lang="id-ID" smtClean="0"/>
              <a:pPr/>
              <a:t>02/11/2019</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16CB9-7A69-447D-AEB2-FF6DBFC30DB0}"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01014" cy="2797172"/>
          </a:xfrm>
        </p:spPr>
        <p:txBody>
          <a:bodyPr>
            <a:normAutofit/>
          </a:bodyPr>
          <a:lstStyle/>
          <a:p>
            <a:pPr algn="ctr">
              <a:defRPr/>
            </a:pPr>
            <a:r>
              <a:rPr lang="id-ID" sz="5400" b="1" dirty="0"/>
              <a:t>PREDIKSI DAN </a:t>
            </a:r>
            <a:r>
              <a:rPr lang="en-US" sz="5400" b="1" dirty="0"/>
              <a:t>ANALISIS MATERI ESENSIAL </a:t>
            </a:r>
            <a:br>
              <a:rPr lang="en-US" sz="5400" b="1" dirty="0"/>
            </a:br>
            <a:r>
              <a:rPr lang="en-US" sz="5400" b="1" dirty="0"/>
              <a:t>UN-IPA BIO  TAHUN 20</a:t>
            </a:r>
            <a:r>
              <a:rPr lang="id-ID" sz="5400" b="1" dirty="0"/>
              <a:t>20</a:t>
            </a:r>
            <a:endParaRPr lang="en-US" sz="5400" b="1" dirty="0"/>
          </a:p>
        </p:txBody>
      </p:sp>
      <p:sp>
        <p:nvSpPr>
          <p:cNvPr id="4" name="Date Placeholder 3"/>
          <p:cNvSpPr>
            <a:spLocks noGrp="1"/>
          </p:cNvSpPr>
          <p:nvPr>
            <p:ph type="dt" sz="half" idx="10"/>
          </p:nvPr>
        </p:nvSpPr>
        <p:spPr/>
        <p:txBody>
          <a:bodyPr/>
          <a:lstStyle/>
          <a:p>
            <a:pPr>
              <a:defRPr/>
            </a:pPr>
            <a:fld id="{C072B084-1765-4E2E-862F-C44463FFDBB9}" type="datetime1">
              <a:rPr lang="en-US" sz="1600" smtClean="0"/>
              <a:pPr>
                <a:defRPr/>
              </a:pPr>
              <a:t>11/2/2019</a:t>
            </a:fld>
            <a:endParaRPr lang="en-US" sz="1600" dirty="0"/>
          </a:p>
        </p:txBody>
      </p:sp>
      <p:sp>
        <p:nvSpPr>
          <p:cNvPr id="5" name="Slide Number Placeholder 4"/>
          <p:cNvSpPr>
            <a:spLocks noGrp="1"/>
          </p:cNvSpPr>
          <p:nvPr>
            <p:ph type="sldNum" sz="quarter" idx="12"/>
          </p:nvPr>
        </p:nvSpPr>
        <p:spPr/>
        <p:txBody>
          <a:bodyPr/>
          <a:lstStyle/>
          <a:p>
            <a:pPr>
              <a:defRPr/>
            </a:pPr>
            <a:fld id="{2DDDB619-3E24-4C15-B626-75EC3338B994}" type="slidenum">
              <a:rPr lang="en-US" smtClean="0"/>
              <a:pPr>
                <a:defRPr/>
              </a:pPr>
              <a:t>1</a:t>
            </a:fld>
            <a:endParaRPr lang="en-US"/>
          </a:p>
        </p:txBody>
      </p:sp>
      <p:sp>
        <p:nvSpPr>
          <p:cNvPr id="6" name="Content Placeholder 5">
            <a:extLst>
              <a:ext uri="{FF2B5EF4-FFF2-40B4-BE49-F238E27FC236}">
                <a16:creationId xmlns:a16="http://schemas.microsoft.com/office/drawing/2014/main" id="{981F9E57-10F2-4996-8385-C2FE7821C378}"/>
              </a:ext>
            </a:extLst>
          </p:cNvPr>
          <p:cNvSpPr>
            <a:spLocks noGrp="1"/>
          </p:cNvSpPr>
          <p:nvPr>
            <p:ph idx="1"/>
          </p:nvPr>
        </p:nvSpPr>
        <p:spPr/>
        <p:txBody>
          <a:bodyPr/>
          <a:lstStyle/>
          <a:p>
            <a:endParaRPr lang="id-ID"/>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Materi UN IPA- BIOLOGI</a:t>
            </a:r>
          </a:p>
        </p:txBody>
      </p:sp>
      <p:sp>
        <p:nvSpPr>
          <p:cNvPr id="3" name="Content Placeholder 2"/>
          <p:cNvSpPr>
            <a:spLocks noGrp="1"/>
          </p:cNvSpPr>
          <p:nvPr>
            <p:ph idx="1"/>
          </p:nvPr>
        </p:nvSpPr>
        <p:spPr/>
        <p:txBody>
          <a:bodyPr/>
          <a:lstStyle/>
          <a:p>
            <a:pPr marL="514350" indent="-514350">
              <a:buAutoNum type="arabicPeriod"/>
            </a:pPr>
            <a:r>
              <a:rPr lang="id-ID" dirty="0"/>
              <a:t>Makhluk hidup dan lingkungannya</a:t>
            </a:r>
          </a:p>
          <a:p>
            <a:pPr marL="514350" indent="-514350">
              <a:buAutoNum type="arabicPeriod"/>
            </a:pPr>
            <a:r>
              <a:rPr lang="id-ID" dirty="0"/>
              <a:t>Struktur dan fungsi makhluk hidup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97106"/>
          </a:xfrm>
        </p:spPr>
        <p:txBody>
          <a:bodyPr>
            <a:normAutofit/>
          </a:bodyPr>
          <a:lstStyle/>
          <a:p>
            <a:pPr algn="l"/>
            <a:r>
              <a:rPr lang="id-ID" dirty="0"/>
              <a:t> </a:t>
            </a:r>
            <a:br>
              <a:rPr lang="id-ID" dirty="0"/>
            </a:br>
            <a:r>
              <a:rPr lang="id-ID" dirty="0"/>
              <a:t>Materi :</a:t>
            </a:r>
            <a:br>
              <a:rPr lang="id-ID" dirty="0"/>
            </a:br>
            <a:r>
              <a:rPr lang="id-ID" dirty="0"/>
              <a:t>Benda biotik dan abiotik</a:t>
            </a:r>
          </a:p>
        </p:txBody>
      </p:sp>
      <p:sp>
        <p:nvSpPr>
          <p:cNvPr id="4" name="Content Placeholder 3"/>
          <p:cNvSpPr>
            <a:spLocks noGrp="1"/>
          </p:cNvSpPr>
          <p:nvPr>
            <p:ph idx="1"/>
          </p:nvPr>
        </p:nvSpPr>
        <p:spPr>
          <a:xfrm>
            <a:off x="457200" y="3000372"/>
            <a:ext cx="8229600" cy="3125791"/>
          </a:xfrm>
        </p:spPr>
        <p:txBody>
          <a:bodyPr/>
          <a:lstStyle/>
          <a:p>
            <a:r>
              <a:rPr lang="id-ID" dirty="0"/>
              <a:t>INDIKATOR: </a:t>
            </a:r>
            <a:br>
              <a:rPr lang="id-ID" dirty="0"/>
            </a:br>
            <a:r>
              <a:rPr lang="id-ID" dirty="0"/>
              <a:t>Mengidentifikasi benda/gejala biotik dan abiotik pada lingkungan tetrtentu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DDFE-D283-4269-BDA2-C4EDD613CBCB}"/>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ED2B2677-BA19-46A5-A35B-218EA1AE192D}"/>
              </a:ext>
            </a:extLst>
          </p:cNvPr>
          <p:cNvSpPr>
            <a:spLocks noGrp="1"/>
          </p:cNvSpPr>
          <p:nvPr>
            <p:ph idx="1"/>
          </p:nvPr>
        </p:nvSpPr>
        <p:spPr/>
        <p:txBody>
          <a:bodyPr>
            <a:normAutofit fontScale="77500" lnSpcReduction="20000"/>
          </a:bodyPr>
          <a:lstStyle/>
          <a:p>
            <a:pPr lvl="0"/>
            <a:r>
              <a:rPr lang="id-ID" dirty="0"/>
              <a:t>Perhatikan pernyataan berikut ini :</a:t>
            </a:r>
          </a:p>
          <a:p>
            <a:pPr marL="514350" lvl="0" indent="-514350">
              <a:buFont typeface="+mj-lt"/>
              <a:buAutoNum type="arabicParenR"/>
            </a:pPr>
            <a:r>
              <a:rPr lang="id-ID" dirty="0"/>
              <a:t>menurunya volume air sungai pada musim kemarau</a:t>
            </a:r>
          </a:p>
          <a:p>
            <a:pPr marL="514350" lvl="0" indent="-514350">
              <a:buFont typeface="+mj-lt"/>
              <a:buAutoNum type="arabicParenR"/>
            </a:pPr>
            <a:r>
              <a:rPr lang="id-ID" dirty="0"/>
              <a:t>Tumbuhnya lumut di batuan pada musim penghujan</a:t>
            </a:r>
          </a:p>
          <a:p>
            <a:pPr marL="514350" lvl="0" indent="-514350">
              <a:buFont typeface="+mj-lt"/>
              <a:buAutoNum type="arabicParenR"/>
            </a:pPr>
            <a:r>
              <a:rPr lang="id-ID" dirty="0"/>
              <a:t>mengeringnya permukaan tanah pada musim kemarau</a:t>
            </a:r>
          </a:p>
          <a:p>
            <a:pPr marL="514350" lvl="0" indent="-514350">
              <a:buFont typeface="+mj-lt"/>
              <a:buAutoNum type="arabicParenR"/>
            </a:pPr>
            <a:r>
              <a:rPr lang="id-ID" dirty="0"/>
              <a:t>Mengeringnya daun yang telah gugur karena terik matahari</a:t>
            </a:r>
          </a:p>
          <a:p>
            <a:r>
              <a:rPr lang="id-ID" dirty="0"/>
              <a:t>Gejala biotik yang sesuai adalah ....</a:t>
            </a:r>
          </a:p>
          <a:p>
            <a:pPr marL="514350" lvl="0" indent="-514350">
              <a:buFont typeface="+mj-lt"/>
              <a:buAutoNum type="alphaUcPeriod"/>
            </a:pPr>
            <a:r>
              <a:rPr lang="id-ID" dirty="0"/>
              <a:t>1</a:t>
            </a:r>
          </a:p>
          <a:p>
            <a:pPr marL="514350" lvl="0" indent="-514350">
              <a:buFont typeface="+mj-lt"/>
              <a:buAutoNum type="alphaUcPeriod"/>
            </a:pPr>
            <a:r>
              <a:rPr lang="id-ID" dirty="0"/>
              <a:t>2</a:t>
            </a:r>
          </a:p>
          <a:p>
            <a:pPr marL="514350" lvl="0" indent="-514350">
              <a:buFont typeface="+mj-lt"/>
              <a:buAutoNum type="alphaUcPeriod"/>
            </a:pPr>
            <a:r>
              <a:rPr lang="id-ID" dirty="0"/>
              <a:t>3</a:t>
            </a:r>
          </a:p>
          <a:p>
            <a:pPr marL="514350" lvl="0" indent="-514350">
              <a:buFont typeface="+mj-lt"/>
              <a:buAutoNum type="alphaUcPeriod"/>
            </a:pPr>
            <a:r>
              <a:rPr lang="id-ID" dirty="0"/>
              <a:t>4</a:t>
            </a:r>
          </a:p>
          <a:p>
            <a:pPr marL="0" indent="0">
              <a:buNone/>
            </a:pPr>
            <a:endParaRPr lang="id-ID" dirty="0"/>
          </a:p>
        </p:txBody>
      </p:sp>
    </p:spTree>
    <p:extLst>
      <p:ext uri="{BB962C8B-B14F-4D97-AF65-F5344CB8AC3E}">
        <p14:creationId xmlns:p14="http://schemas.microsoft.com/office/powerpoint/2010/main" val="2934463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2BEEF-98E9-46EC-BAB2-800D4FFB4A73}"/>
              </a:ext>
            </a:extLst>
          </p:cNvPr>
          <p:cNvSpPr>
            <a:spLocks noGrp="1"/>
          </p:cNvSpPr>
          <p:nvPr>
            <p:ph idx="1"/>
          </p:nvPr>
        </p:nvSpPr>
        <p:spPr>
          <a:xfrm>
            <a:off x="457200" y="260648"/>
            <a:ext cx="8229600" cy="6597352"/>
          </a:xfrm>
        </p:spPr>
        <p:txBody>
          <a:bodyPr>
            <a:normAutofit fontScale="25000" lnSpcReduction="20000"/>
          </a:bodyPr>
          <a:lstStyle/>
          <a:p>
            <a:pPr marL="0" indent="0">
              <a:buNone/>
            </a:pPr>
            <a:r>
              <a:rPr lang="id-ID" sz="8600" dirty="0"/>
              <a:t>Perhatikan tabel berikut ini :</a:t>
            </a:r>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endParaRPr lang="id-ID" sz="8600" dirty="0"/>
          </a:p>
          <a:p>
            <a:pPr marL="0" indent="0">
              <a:buNone/>
            </a:pPr>
            <a:r>
              <a:rPr lang="id-ID" sz="8600" dirty="0"/>
              <a:t>Gejala alam yang sesuai pada tabel ini adalah ....</a:t>
            </a:r>
          </a:p>
          <a:p>
            <a:pPr marL="514350" lvl="0" indent="-514350">
              <a:buFont typeface="+mj-lt"/>
              <a:buAutoNum type="alphaUcPeriod"/>
            </a:pPr>
            <a:r>
              <a:rPr lang="id-ID" sz="8600" dirty="0"/>
              <a:t>1</a:t>
            </a:r>
          </a:p>
          <a:p>
            <a:pPr marL="514350" lvl="0" indent="-514350">
              <a:buFont typeface="+mj-lt"/>
              <a:buAutoNum type="alphaUcPeriod"/>
            </a:pPr>
            <a:r>
              <a:rPr lang="id-ID" sz="8600" dirty="0"/>
              <a:t>2</a:t>
            </a:r>
          </a:p>
          <a:p>
            <a:pPr marL="514350" lvl="0" indent="-514350">
              <a:buFont typeface="+mj-lt"/>
              <a:buAutoNum type="alphaUcPeriod"/>
            </a:pPr>
            <a:r>
              <a:rPr lang="id-ID" sz="8600" dirty="0"/>
              <a:t>3</a:t>
            </a:r>
          </a:p>
          <a:p>
            <a:pPr marL="514350" lvl="0" indent="-514350">
              <a:buFont typeface="+mj-lt"/>
              <a:buAutoNum type="alphaUcPeriod"/>
            </a:pPr>
            <a:r>
              <a:rPr lang="id-ID" sz="8600" dirty="0"/>
              <a:t>4</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p:txBody>
      </p:sp>
      <p:graphicFrame>
        <p:nvGraphicFramePr>
          <p:cNvPr id="4" name="Table 4">
            <a:extLst>
              <a:ext uri="{FF2B5EF4-FFF2-40B4-BE49-F238E27FC236}">
                <a16:creationId xmlns:a16="http://schemas.microsoft.com/office/drawing/2014/main" id="{4A1FD5EF-6C89-426E-AB4E-ED7D8CC9AC0D}"/>
              </a:ext>
            </a:extLst>
          </p:cNvPr>
          <p:cNvGraphicFramePr>
            <a:graphicFrameLocks noGrp="1"/>
          </p:cNvGraphicFramePr>
          <p:nvPr>
            <p:extLst>
              <p:ext uri="{D42A27DB-BD31-4B8C-83A1-F6EECF244321}">
                <p14:modId xmlns:p14="http://schemas.microsoft.com/office/powerpoint/2010/main" val="3207769739"/>
              </p:ext>
            </p:extLst>
          </p:nvPr>
        </p:nvGraphicFramePr>
        <p:xfrm>
          <a:off x="899592" y="764704"/>
          <a:ext cx="7920880" cy="3793658"/>
        </p:xfrm>
        <a:graphic>
          <a:graphicData uri="http://schemas.openxmlformats.org/drawingml/2006/table">
            <a:tbl>
              <a:tblPr firstRow="1" bandRow="1">
                <a:tableStyleId>{5C22544A-7EE6-4342-B048-85BDC9FD1C3A}</a:tableStyleId>
              </a:tblPr>
              <a:tblGrid>
                <a:gridCol w="831911">
                  <a:extLst>
                    <a:ext uri="{9D8B030D-6E8A-4147-A177-3AD203B41FA5}">
                      <a16:colId xmlns:a16="http://schemas.microsoft.com/office/drawing/2014/main" val="41063614"/>
                    </a:ext>
                  </a:extLst>
                </a:gridCol>
                <a:gridCol w="3264652">
                  <a:extLst>
                    <a:ext uri="{9D8B030D-6E8A-4147-A177-3AD203B41FA5}">
                      <a16:colId xmlns:a16="http://schemas.microsoft.com/office/drawing/2014/main" val="1300984022"/>
                    </a:ext>
                  </a:extLst>
                </a:gridCol>
                <a:gridCol w="3824317">
                  <a:extLst>
                    <a:ext uri="{9D8B030D-6E8A-4147-A177-3AD203B41FA5}">
                      <a16:colId xmlns:a16="http://schemas.microsoft.com/office/drawing/2014/main" val="3542720946"/>
                    </a:ext>
                  </a:extLst>
                </a:gridCol>
              </a:tblGrid>
              <a:tr h="517227">
                <a:tc rowSpan="2">
                  <a:txBody>
                    <a:bodyPr/>
                    <a:lstStyle/>
                    <a:p>
                      <a:r>
                        <a:rPr lang="id-ID" b="1" dirty="0"/>
                        <a:t>No</a:t>
                      </a:r>
                    </a:p>
                  </a:txBody>
                  <a:tcPr/>
                </a:tc>
                <a:tc gridSpan="2">
                  <a:txBody>
                    <a:bodyPr/>
                    <a:lstStyle/>
                    <a:p>
                      <a:pPr algn="ctr"/>
                      <a:r>
                        <a:rPr lang="id-ID" b="1" dirty="0"/>
                        <a:t>Gejala alam</a:t>
                      </a:r>
                    </a:p>
                  </a:txBody>
                  <a:tcPr/>
                </a:tc>
                <a:tc hMerge="1">
                  <a:txBody>
                    <a:bodyPr/>
                    <a:lstStyle/>
                    <a:p>
                      <a:endParaRPr lang="id-ID" dirty="0"/>
                    </a:p>
                  </a:txBody>
                  <a:tcPr/>
                </a:tc>
                <a:extLst>
                  <a:ext uri="{0D108BD9-81ED-4DB2-BD59-A6C34878D82A}">
                    <a16:rowId xmlns:a16="http://schemas.microsoft.com/office/drawing/2014/main" val="2827430223"/>
                  </a:ext>
                </a:extLst>
              </a:tr>
              <a:tr h="517227">
                <a:tc vMerge="1">
                  <a:txBody>
                    <a:bodyPr/>
                    <a:lstStyle/>
                    <a:p>
                      <a:endParaRPr lang="id-ID" dirty="0"/>
                    </a:p>
                  </a:txBody>
                  <a:tcPr/>
                </a:tc>
                <a:tc>
                  <a:txBody>
                    <a:bodyPr/>
                    <a:lstStyle/>
                    <a:p>
                      <a:r>
                        <a:rPr lang="id-ID" b="1" dirty="0"/>
                        <a:t>Biotik</a:t>
                      </a:r>
                    </a:p>
                  </a:txBody>
                  <a:tcPr/>
                </a:tc>
                <a:tc>
                  <a:txBody>
                    <a:bodyPr/>
                    <a:lstStyle/>
                    <a:p>
                      <a:r>
                        <a:rPr lang="id-ID" b="1" dirty="0"/>
                        <a:t>Abiotik</a:t>
                      </a:r>
                    </a:p>
                  </a:txBody>
                  <a:tcPr/>
                </a:tc>
                <a:extLst>
                  <a:ext uri="{0D108BD9-81ED-4DB2-BD59-A6C34878D82A}">
                    <a16:rowId xmlns:a16="http://schemas.microsoft.com/office/drawing/2014/main" val="638773275"/>
                  </a:ext>
                </a:extLst>
              </a:tr>
              <a:tr h="568154">
                <a:tc>
                  <a:txBody>
                    <a:bodyPr/>
                    <a:lstStyle/>
                    <a:p>
                      <a:pPr algn="ctr"/>
                      <a:r>
                        <a:rPr lang="id-ID" sz="1800" dirty="0"/>
                        <a:t>1</a:t>
                      </a:r>
                    </a:p>
                  </a:txBody>
                  <a:tcPr/>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Turunnya kelembaban udara pada musim kemarau</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Kebakaran hutan di musim kemarau</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4017258"/>
                  </a:ext>
                </a:extLst>
              </a:tr>
              <a:tr h="568154">
                <a:tc>
                  <a:txBody>
                    <a:bodyPr/>
                    <a:lstStyle/>
                    <a:p>
                      <a:pPr algn="ctr"/>
                      <a:r>
                        <a:rPr lang="id-ID" sz="1800" dirty="0"/>
                        <a:t>2</a:t>
                      </a:r>
                    </a:p>
                  </a:txBody>
                  <a:tcPr/>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Longsornya tanah pada musim penghujan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Meningkat kelembaban udara pada musim penghujan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3287873"/>
                  </a:ext>
                </a:extLst>
              </a:tr>
              <a:tr h="861485">
                <a:tc>
                  <a:txBody>
                    <a:bodyPr/>
                    <a:lstStyle/>
                    <a:p>
                      <a:pPr algn="ctr"/>
                      <a:r>
                        <a:rPr lang="id-ID" sz="1800" dirty="0"/>
                        <a:t>3</a:t>
                      </a:r>
                    </a:p>
                  </a:txBody>
                  <a:tcPr/>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Rimbunya rumput dilapangan pada musim penghujan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Badai di padang pasir pada musim kemarau</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0776152"/>
                  </a:ext>
                </a:extLst>
              </a:tr>
              <a:tr h="568154">
                <a:tc>
                  <a:txBody>
                    <a:bodyPr/>
                    <a:lstStyle/>
                    <a:p>
                      <a:pPr algn="ctr"/>
                      <a:r>
                        <a:rPr lang="id-ID" sz="1800" dirty="0"/>
                        <a:t>4</a:t>
                      </a:r>
                    </a:p>
                  </a:txBody>
                  <a:tcPr/>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Kenaikan suhu udara pada musim kemarau</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Times New Roman" panose="02020603050405020304" pitchFamily="18" charset="0"/>
                          <a:cs typeface="Calibri" panose="020F0502020204030204" pitchFamily="34" charset="0"/>
                        </a:rPr>
                        <a:t>Gugurnya daun jati pada musim kemarau</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4907946"/>
                  </a:ext>
                </a:extLst>
              </a:tr>
            </a:tbl>
          </a:graphicData>
        </a:graphic>
      </p:graphicFrame>
    </p:spTree>
    <p:extLst>
      <p:ext uri="{BB962C8B-B14F-4D97-AF65-F5344CB8AC3E}">
        <p14:creationId xmlns:p14="http://schemas.microsoft.com/office/powerpoint/2010/main" val="168375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Contoh </a:t>
            </a:r>
          </a:p>
        </p:txBody>
      </p:sp>
      <p:sp>
        <p:nvSpPr>
          <p:cNvPr id="3" name="Content Placeholder 2"/>
          <p:cNvSpPr>
            <a:spLocks noGrp="1"/>
          </p:cNvSpPr>
          <p:nvPr>
            <p:ph idx="1"/>
          </p:nvPr>
        </p:nvSpPr>
        <p:spPr/>
        <p:txBody>
          <a:bodyPr>
            <a:normAutofit fontScale="62500" lnSpcReduction="20000"/>
          </a:bodyPr>
          <a:lstStyle/>
          <a:p>
            <a:pPr lvl="0">
              <a:buNone/>
            </a:pPr>
            <a:r>
              <a:rPr lang="id-ID" dirty="0"/>
              <a:t>Perhatikan data berikut ini :</a:t>
            </a:r>
          </a:p>
          <a:p>
            <a:pPr marL="1076325" lvl="0" indent="-265113">
              <a:buFont typeface="+mj-lt"/>
              <a:buAutoNum type="arabicParenR"/>
            </a:pPr>
            <a:r>
              <a:rPr lang="id-ID" dirty="0"/>
              <a:t>Padi </a:t>
            </a:r>
          </a:p>
          <a:p>
            <a:pPr marL="1076325" lvl="0" indent="-265113">
              <a:buFont typeface="+mj-lt"/>
              <a:buAutoNum type="arabicParenR"/>
            </a:pPr>
            <a:r>
              <a:rPr lang="id-ID" dirty="0"/>
              <a:t>rumput</a:t>
            </a:r>
          </a:p>
          <a:p>
            <a:pPr marL="1076325" lvl="0" indent="-265113">
              <a:buFont typeface="+mj-lt"/>
              <a:buAutoNum type="arabicParenR"/>
            </a:pPr>
            <a:r>
              <a:rPr lang="id-ID" dirty="0"/>
              <a:t>Kadal</a:t>
            </a:r>
          </a:p>
          <a:p>
            <a:pPr marL="1076325" lvl="0" indent="-265113">
              <a:buFont typeface="+mj-lt"/>
              <a:buAutoNum type="arabicParenR"/>
            </a:pPr>
            <a:r>
              <a:rPr lang="id-ID" dirty="0"/>
              <a:t>Ikan gabus</a:t>
            </a:r>
          </a:p>
          <a:p>
            <a:pPr marL="1076325" lvl="0" indent="-265113">
              <a:buFont typeface="+mj-lt"/>
              <a:buAutoNum type="arabicParenR"/>
            </a:pPr>
            <a:r>
              <a:rPr lang="id-ID" dirty="0"/>
              <a:t>katak</a:t>
            </a:r>
          </a:p>
          <a:p>
            <a:pPr marL="1076325" lvl="0" indent="-265113">
              <a:buFont typeface="+mj-lt"/>
              <a:buAutoNum type="arabicParenR"/>
            </a:pPr>
            <a:r>
              <a:rPr lang="id-ID" dirty="0"/>
              <a:t>Belalang</a:t>
            </a:r>
          </a:p>
          <a:p>
            <a:pPr marL="1076325" lvl="0" indent="-265113">
              <a:buFont typeface="+mj-lt"/>
              <a:buAutoNum type="arabicParenR"/>
            </a:pPr>
            <a:r>
              <a:rPr lang="id-ID" dirty="0"/>
              <a:t>Kupu-kupu </a:t>
            </a:r>
          </a:p>
          <a:p>
            <a:pPr marL="1076325" lvl="0" indent="-265113">
              <a:buFont typeface="+mj-lt"/>
              <a:buAutoNum type="arabicParenR"/>
            </a:pPr>
            <a:r>
              <a:rPr lang="id-ID" dirty="0"/>
              <a:t>Tikus</a:t>
            </a:r>
          </a:p>
          <a:p>
            <a:pPr marL="0" indent="0">
              <a:buNone/>
            </a:pPr>
            <a:r>
              <a:rPr lang="id-ID" dirty="0"/>
              <a:t>Benda-benda biotik biasa terdapat di sawah sebagai hama padi adalah ....</a:t>
            </a:r>
          </a:p>
          <a:p>
            <a:pPr marL="722313" lvl="0" indent="-368300">
              <a:buFont typeface="+mj-lt"/>
              <a:buAutoNum type="alphaUcPeriod"/>
            </a:pPr>
            <a:r>
              <a:rPr lang="id-ID" dirty="0"/>
              <a:t>3 dan 8</a:t>
            </a:r>
          </a:p>
          <a:p>
            <a:pPr marL="722313" lvl="0" indent="-368300">
              <a:buFont typeface="+mj-lt"/>
              <a:buAutoNum type="alphaUcPeriod"/>
            </a:pPr>
            <a:r>
              <a:rPr lang="id-ID" dirty="0"/>
              <a:t>4 dan 7</a:t>
            </a:r>
          </a:p>
          <a:p>
            <a:pPr marL="722313" lvl="0" indent="-368300">
              <a:buFont typeface="+mj-lt"/>
              <a:buAutoNum type="alphaUcPeriod"/>
            </a:pPr>
            <a:r>
              <a:rPr lang="id-ID" dirty="0"/>
              <a:t>6 dan 8</a:t>
            </a:r>
          </a:p>
          <a:p>
            <a:pPr marL="722313" lvl="0" indent="-368300">
              <a:buFont typeface="+mj-lt"/>
              <a:buAutoNum type="alphaUcPeriod"/>
            </a:pPr>
            <a:r>
              <a:rPr lang="id-ID" dirty="0"/>
              <a:t>7 dan 8</a:t>
            </a:r>
          </a:p>
          <a:p>
            <a:pPr>
              <a:buNone/>
            </a:pPr>
            <a:endParaRPr lang="id-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a:t>
            </a:r>
            <a:br>
              <a:rPr lang="id-ID" dirty="0"/>
            </a:br>
            <a:r>
              <a:rPr lang="id-ID" dirty="0"/>
              <a:t>Ciri makhluk hidup</a:t>
            </a:r>
          </a:p>
        </p:txBody>
      </p:sp>
      <p:sp>
        <p:nvSpPr>
          <p:cNvPr id="3" name="Content Placeholder 2"/>
          <p:cNvSpPr>
            <a:spLocks noGrp="1"/>
          </p:cNvSpPr>
          <p:nvPr>
            <p:ph idx="1"/>
          </p:nvPr>
        </p:nvSpPr>
        <p:spPr/>
        <p:txBody>
          <a:bodyPr/>
          <a:lstStyle/>
          <a:p>
            <a:pPr algn="ctr">
              <a:buNone/>
            </a:pPr>
            <a:r>
              <a:rPr lang="id-ID" sz="4800" dirty="0"/>
              <a:t>Indikator :</a:t>
            </a:r>
          </a:p>
          <a:p>
            <a:pPr algn="ctr">
              <a:buNone/>
            </a:pPr>
            <a:r>
              <a:rPr lang="id-ID" sz="4800" dirty="0"/>
              <a:t>Mengidentifikasi ciri­ciri makhluk hidup</a:t>
            </a:r>
          </a:p>
          <a:p>
            <a:pPr>
              <a:buNone/>
            </a:pPr>
            <a:endParaRPr lang="id-ID"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1AEF-B96D-4733-B715-6CC8D2F4336E}"/>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88771F6B-D7A5-4ED2-9458-D8442DA384B3}"/>
              </a:ext>
            </a:extLst>
          </p:cNvPr>
          <p:cNvSpPr>
            <a:spLocks noGrp="1"/>
          </p:cNvSpPr>
          <p:nvPr>
            <p:ph idx="1"/>
          </p:nvPr>
        </p:nvSpPr>
        <p:spPr/>
        <p:txBody>
          <a:bodyPr>
            <a:normAutofit fontScale="77500" lnSpcReduction="20000"/>
          </a:bodyPr>
          <a:lstStyle/>
          <a:p>
            <a:pPr lvl="0"/>
            <a:r>
              <a:rPr lang="id-ID" dirty="0"/>
              <a:t>Perhatikan pernyataan berikut ini :</a:t>
            </a:r>
          </a:p>
          <a:p>
            <a:pPr marL="514350" lvl="0" indent="-514350">
              <a:buFont typeface="+mj-lt"/>
              <a:buAutoNum type="arabicParenR"/>
            </a:pPr>
            <a:r>
              <a:rPr lang="id-ID" dirty="0"/>
              <a:t>Menutupnya daun putri malu pada malam hari</a:t>
            </a:r>
          </a:p>
          <a:p>
            <a:pPr marL="514350" lvl="0" indent="-514350">
              <a:buFont typeface="+mj-lt"/>
              <a:buAutoNum type="arabicParenR"/>
            </a:pPr>
            <a:r>
              <a:rPr lang="id-ID" dirty="0"/>
              <a:t>Bertambah tingginya batang tanaman jagung</a:t>
            </a:r>
          </a:p>
          <a:p>
            <a:pPr marL="514350" lvl="0" indent="-514350">
              <a:buFont typeface="+mj-lt"/>
              <a:buAutoNum type="arabicParenR"/>
            </a:pPr>
            <a:r>
              <a:rPr lang="id-ID" dirty="0"/>
              <a:t>Melilitnya batang tanaman kacang panjang pada kayu</a:t>
            </a:r>
          </a:p>
          <a:p>
            <a:pPr marL="514350" lvl="0" indent="-514350">
              <a:buFont typeface="+mj-lt"/>
              <a:buAutoNum type="arabicParenR"/>
            </a:pPr>
            <a:r>
              <a:rPr lang="id-ID" dirty="0"/>
              <a:t>Berbunganya tanaman bunga matahari</a:t>
            </a:r>
          </a:p>
          <a:p>
            <a:pPr marL="514350" lvl="0" indent="-514350">
              <a:buFont typeface="+mj-lt"/>
              <a:buAutoNum type="arabicParenR"/>
            </a:pPr>
            <a:r>
              <a:rPr lang="id-ID" dirty="0"/>
              <a:t>Bertunasnya tanaman pisang</a:t>
            </a:r>
          </a:p>
          <a:p>
            <a:r>
              <a:rPr lang="id-ID" dirty="0"/>
              <a:t>Kegiatan yang dilakukan tumbuhan sebagai ciri makhluk hidup bergerak dan berkembangbiak adalah ....</a:t>
            </a:r>
          </a:p>
          <a:p>
            <a:pPr marL="514350" lvl="0" indent="-514350">
              <a:buFont typeface="+mj-lt"/>
              <a:buAutoNum type="alphaUcPeriod"/>
            </a:pPr>
            <a:r>
              <a:rPr lang="id-ID" dirty="0"/>
              <a:t>1 dan 3</a:t>
            </a:r>
          </a:p>
          <a:p>
            <a:pPr marL="514350" lvl="0" indent="-514350">
              <a:buFont typeface="+mj-lt"/>
              <a:buAutoNum type="alphaUcPeriod"/>
            </a:pPr>
            <a:r>
              <a:rPr lang="id-ID" dirty="0"/>
              <a:t>2 dan 4</a:t>
            </a:r>
          </a:p>
          <a:p>
            <a:pPr marL="514350" lvl="0" indent="-514350">
              <a:buFont typeface="+mj-lt"/>
              <a:buAutoNum type="alphaUcPeriod"/>
            </a:pPr>
            <a:r>
              <a:rPr lang="id-ID" dirty="0"/>
              <a:t>3 dan 5</a:t>
            </a:r>
          </a:p>
          <a:p>
            <a:pPr marL="514350" lvl="0" indent="-514350">
              <a:buFont typeface="+mj-lt"/>
              <a:buAutoNum type="alphaUcPeriod"/>
            </a:pPr>
            <a:r>
              <a:rPr lang="id-ID" dirty="0"/>
              <a:t>4 dan 5</a:t>
            </a:r>
          </a:p>
          <a:p>
            <a:endParaRPr lang="id-ID" dirty="0"/>
          </a:p>
        </p:txBody>
      </p:sp>
    </p:spTree>
    <p:extLst>
      <p:ext uri="{BB962C8B-B14F-4D97-AF65-F5344CB8AC3E}">
        <p14:creationId xmlns:p14="http://schemas.microsoft.com/office/powerpoint/2010/main" val="3371826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contoh</a:t>
            </a:r>
          </a:p>
        </p:txBody>
      </p:sp>
      <p:sp>
        <p:nvSpPr>
          <p:cNvPr id="3" name="Content Placeholder 2"/>
          <p:cNvSpPr>
            <a:spLocks noGrp="1"/>
          </p:cNvSpPr>
          <p:nvPr>
            <p:ph idx="1"/>
          </p:nvPr>
        </p:nvSpPr>
        <p:spPr>
          <a:xfrm>
            <a:off x="457200" y="1142984"/>
            <a:ext cx="8229600" cy="5357850"/>
          </a:xfrm>
        </p:spPr>
        <p:txBody>
          <a:bodyPr>
            <a:normAutofit fontScale="77500" lnSpcReduction="20000"/>
          </a:bodyPr>
          <a:lstStyle/>
          <a:p>
            <a:pPr lvl="0"/>
            <a:r>
              <a:rPr lang="id-ID" dirty="0"/>
              <a:t>Perhatikan penyataan berikut ini:</a:t>
            </a:r>
          </a:p>
          <a:p>
            <a:pPr marL="514350" lvl="0" indent="-514350">
              <a:buFont typeface="+mj-lt"/>
              <a:buAutoNum type="arabicParenR"/>
            </a:pPr>
            <a:r>
              <a:rPr lang="id-ID" dirty="0"/>
              <a:t>Menutupnya daun putri malu bila disentuh</a:t>
            </a:r>
          </a:p>
          <a:p>
            <a:pPr marL="514350" lvl="0" indent="-514350">
              <a:buFont typeface="+mj-lt"/>
              <a:buAutoNum type="arabicParenR"/>
            </a:pPr>
            <a:r>
              <a:rPr lang="id-ID" dirty="0"/>
              <a:t>Bertambahnya besarnya batang jambu biji</a:t>
            </a:r>
          </a:p>
          <a:p>
            <a:pPr marL="514350" lvl="0" indent="-514350">
              <a:buFont typeface="+mj-lt"/>
              <a:buAutoNum type="arabicParenR"/>
            </a:pPr>
            <a:r>
              <a:rPr lang="id-ID" dirty="0"/>
              <a:t>Berbuahnya pada tanaman mangga</a:t>
            </a:r>
          </a:p>
          <a:p>
            <a:r>
              <a:rPr lang="id-ID" dirty="0"/>
              <a:t>Ciri makhluk hidup yang dilakukan oleh tanaman ini secara berurutan adalah....</a:t>
            </a:r>
          </a:p>
          <a:p>
            <a:pPr marL="1165225" lvl="0" indent="-531813">
              <a:buFont typeface="+mj-lt"/>
              <a:buAutoNum type="alphaUcPeriod"/>
            </a:pPr>
            <a:r>
              <a:rPr lang="id-ID" dirty="0"/>
              <a:t>Peka terhadap rangsangan, tumbuh dan berkembangbiak</a:t>
            </a:r>
          </a:p>
          <a:p>
            <a:pPr marL="1165225" lvl="0" indent="-531813">
              <a:buFont typeface="+mj-lt"/>
              <a:buAutoNum type="alphaUcPeriod"/>
            </a:pPr>
            <a:r>
              <a:rPr lang="id-ID" dirty="0"/>
              <a:t>Bergerak, peka terhadap rangsangan dan berkembangbiak</a:t>
            </a:r>
          </a:p>
          <a:p>
            <a:pPr marL="1165225" lvl="0" indent="-531813">
              <a:buFont typeface="+mj-lt"/>
              <a:buAutoNum type="alphaUcPeriod"/>
            </a:pPr>
            <a:r>
              <a:rPr lang="id-ID" dirty="0"/>
              <a:t>Beradaptasi, peka terhadap rangsangan dan berkembangbiak</a:t>
            </a:r>
          </a:p>
          <a:p>
            <a:pPr marL="1165225" lvl="0" indent="-531813">
              <a:buFont typeface="+mj-lt"/>
              <a:buAutoNum type="alphaUcPeriod"/>
            </a:pPr>
            <a:r>
              <a:rPr lang="id-ID" dirty="0"/>
              <a:t>Peka terhadap rangsangan, memerlukan makanan dan berkembangbiak</a:t>
            </a:r>
          </a:p>
          <a:p>
            <a:pPr>
              <a:buNone/>
            </a:pPr>
            <a:endParaRPr lang="id-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2A6BBF-C757-4B86-9552-48DEBA9690A8}"/>
              </a:ext>
            </a:extLst>
          </p:cNvPr>
          <p:cNvSpPr>
            <a:spLocks noGrp="1"/>
          </p:cNvSpPr>
          <p:nvPr>
            <p:ph idx="1"/>
          </p:nvPr>
        </p:nvSpPr>
        <p:spPr>
          <a:xfrm>
            <a:off x="457200" y="332656"/>
            <a:ext cx="8229600" cy="5793507"/>
          </a:xfrm>
        </p:spPr>
        <p:txBody>
          <a:bodyPr>
            <a:normAutofit fontScale="77500" lnSpcReduction="20000"/>
          </a:bodyPr>
          <a:lstStyle/>
          <a:p>
            <a:pPr lvl="0"/>
            <a:r>
              <a:rPr lang="en-US" dirty="0" err="1"/>
              <a:t>Perhatikangambar-gambar</a:t>
            </a:r>
            <a:r>
              <a:rPr lang="id-ID" dirty="0"/>
              <a:t> </a:t>
            </a:r>
            <a:r>
              <a:rPr lang="en-US" dirty="0" err="1"/>
              <a:t>berikut</a:t>
            </a:r>
            <a:r>
              <a:rPr lang="id-ID" dirty="0"/>
              <a:t> </a:t>
            </a:r>
            <a:r>
              <a:rPr lang="en-US" dirty="0" err="1"/>
              <a:t>ini</a:t>
            </a:r>
            <a:r>
              <a:rPr lang="en-US" dirty="0"/>
              <a:t>:</a:t>
            </a:r>
            <a:endParaRPr lang="id-ID" dirty="0"/>
          </a:p>
          <a:p>
            <a:r>
              <a:rPr lang="en-US" dirty="0"/>
              <a:t>`</a:t>
            </a:r>
            <a:r>
              <a:rPr lang="id-ID" dirty="0"/>
              <a:t> </a:t>
            </a:r>
          </a:p>
          <a:p>
            <a:endParaRPr lang="id-ID" dirty="0"/>
          </a:p>
          <a:p>
            <a:endParaRPr lang="id-ID" dirty="0"/>
          </a:p>
          <a:p>
            <a:endParaRPr lang="id-ID" dirty="0"/>
          </a:p>
          <a:p>
            <a:endParaRPr lang="id-ID" dirty="0"/>
          </a:p>
          <a:p>
            <a:endParaRPr lang="id-ID" dirty="0"/>
          </a:p>
          <a:p>
            <a:r>
              <a:rPr lang="en-US" dirty="0" err="1"/>
              <a:t>ciri</a:t>
            </a:r>
            <a:r>
              <a:rPr lang="en-US" dirty="0"/>
              <a:t> –</a:t>
            </a:r>
            <a:r>
              <a:rPr lang="en-US" dirty="0" err="1"/>
              <a:t>cirimakhlukhidup</a:t>
            </a:r>
            <a:r>
              <a:rPr lang="en-US" dirty="0"/>
              <a:t> yang </a:t>
            </a:r>
            <a:r>
              <a:rPr lang="en-US" dirty="0" err="1"/>
              <a:t>terjadipadatanamaninisecaraberurutanadalah</a:t>
            </a:r>
            <a:r>
              <a:rPr lang="en-US" dirty="0"/>
              <a:t> ....</a:t>
            </a:r>
            <a:endParaRPr lang="id-ID" dirty="0"/>
          </a:p>
          <a:p>
            <a:pPr marL="514350" lvl="0" indent="-514350">
              <a:buFont typeface="+mj-lt"/>
              <a:buAutoNum type="alphaUcPeriod"/>
            </a:pPr>
            <a:r>
              <a:rPr lang="en-US" dirty="0" err="1"/>
              <a:t>Iritabilita</a:t>
            </a:r>
            <a:r>
              <a:rPr lang="en-US" dirty="0"/>
              <a:t> , </a:t>
            </a:r>
            <a:r>
              <a:rPr lang="en-US" dirty="0" err="1"/>
              <a:t>tumbuh</a:t>
            </a:r>
            <a:r>
              <a:rPr lang="id-ID" dirty="0"/>
              <a:t> </a:t>
            </a:r>
            <a:r>
              <a:rPr lang="en-US" dirty="0" err="1"/>
              <a:t>dan</a:t>
            </a:r>
            <a:r>
              <a:rPr lang="id-ID" dirty="0"/>
              <a:t> </a:t>
            </a:r>
            <a:r>
              <a:rPr lang="en-US" dirty="0" err="1"/>
              <a:t>berkembang</a:t>
            </a:r>
            <a:r>
              <a:rPr lang="en-US" dirty="0"/>
              <a:t> </a:t>
            </a:r>
            <a:r>
              <a:rPr lang="id-ID" dirty="0"/>
              <a:t> </a:t>
            </a:r>
            <a:r>
              <a:rPr lang="en-US" dirty="0"/>
              <a:t>,</a:t>
            </a:r>
            <a:r>
              <a:rPr lang="en-US" dirty="0" err="1"/>
              <a:t>berkembangbiak</a:t>
            </a:r>
            <a:endParaRPr lang="id-ID" dirty="0"/>
          </a:p>
          <a:p>
            <a:pPr marL="514350" lvl="0" indent="-514350">
              <a:buFont typeface="+mj-lt"/>
              <a:buAutoNum type="alphaUcPeriod"/>
            </a:pPr>
            <a:r>
              <a:rPr lang="en-US" dirty="0" err="1"/>
              <a:t>Beradaptasi</a:t>
            </a:r>
            <a:r>
              <a:rPr lang="en-US" dirty="0"/>
              <a:t>, </a:t>
            </a:r>
            <a:r>
              <a:rPr lang="en-US" dirty="0" err="1"/>
              <a:t>tumbuh</a:t>
            </a:r>
            <a:r>
              <a:rPr lang="id-ID" dirty="0"/>
              <a:t> </a:t>
            </a:r>
            <a:r>
              <a:rPr lang="en-US" dirty="0" err="1"/>
              <a:t>dan</a:t>
            </a:r>
            <a:r>
              <a:rPr lang="id-ID" dirty="0"/>
              <a:t> </a:t>
            </a:r>
            <a:r>
              <a:rPr lang="en-US" dirty="0" err="1"/>
              <a:t>berkembang</a:t>
            </a:r>
            <a:r>
              <a:rPr lang="en-US" dirty="0"/>
              <a:t> , </a:t>
            </a:r>
            <a:r>
              <a:rPr lang="en-US" dirty="0" err="1"/>
              <a:t>iritabilita</a:t>
            </a:r>
            <a:endParaRPr lang="id-ID" dirty="0"/>
          </a:p>
          <a:p>
            <a:pPr marL="514350" lvl="0" indent="-514350">
              <a:buFont typeface="+mj-lt"/>
              <a:buAutoNum type="alphaUcPeriod"/>
            </a:pPr>
            <a:r>
              <a:rPr lang="en-US" dirty="0" err="1"/>
              <a:t>Berkembangbiak</a:t>
            </a:r>
            <a:r>
              <a:rPr lang="en-US" dirty="0"/>
              <a:t>, </a:t>
            </a:r>
            <a:r>
              <a:rPr lang="en-US" dirty="0" err="1"/>
              <a:t>tumbuh</a:t>
            </a:r>
            <a:r>
              <a:rPr lang="id-ID" dirty="0"/>
              <a:t> </a:t>
            </a:r>
            <a:r>
              <a:rPr lang="en-US" dirty="0" err="1"/>
              <a:t>dan</a:t>
            </a:r>
            <a:r>
              <a:rPr lang="id-ID" dirty="0"/>
              <a:t> </a:t>
            </a:r>
            <a:r>
              <a:rPr lang="en-US" dirty="0" err="1"/>
              <a:t>berkembang</a:t>
            </a:r>
            <a:r>
              <a:rPr lang="en-US" dirty="0"/>
              <a:t>, </a:t>
            </a:r>
            <a:r>
              <a:rPr lang="en-US" dirty="0" err="1"/>
              <a:t>iritabilita</a:t>
            </a:r>
            <a:endParaRPr lang="id-ID" dirty="0"/>
          </a:p>
          <a:p>
            <a:pPr marL="514350" indent="-514350">
              <a:buFont typeface="+mj-lt"/>
              <a:buAutoNum type="alphaUcPeriod"/>
            </a:pPr>
            <a:r>
              <a:rPr lang="en-US" dirty="0" err="1"/>
              <a:t>Tumbuh</a:t>
            </a:r>
            <a:r>
              <a:rPr lang="id-ID" dirty="0"/>
              <a:t> </a:t>
            </a:r>
            <a:r>
              <a:rPr lang="en-US" dirty="0" err="1"/>
              <a:t>dan</a:t>
            </a:r>
            <a:r>
              <a:rPr lang="id-ID" dirty="0"/>
              <a:t> </a:t>
            </a:r>
            <a:r>
              <a:rPr lang="en-US" dirty="0" err="1"/>
              <a:t>berkembang</a:t>
            </a:r>
            <a:r>
              <a:rPr lang="en-US" dirty="0"/>
              <a:t>, </a:t>
            </a:r>
            <a:r>
              <a:rPr lang="en-US" dirty="0" err="1"/>
              <a:t>berkembangbiak</a:t>
            </a:r>
            <a:r>
              <a:rPr lang="id-ID" dirty="0"/>
              <a:t> </a:t>
            </a:r>
            <a:r>
              <a:rPr lang="en-US" dirty="0" err="1"/>
              <a:t>dan</a:t>
            </a:r>
            <a:r>
              <a:rPr lang="id-ID" dirty="0"/>
              <a:t> </a:t>
            </a:r>
            <a:r>
              <a:rPr lang="en-US" dirty="0" err="1"/>
              <a:t>iritabilita</a:t>
            </a:r>
            <a:endParaRPr lang="id-ID" dirty="0"/>
          </a:p>
          <a:p>
            <a:pPr marL="0" indent="0">
              <a:buNone/>
            </a:pPr>
            <a:endParaRPr lang="id-ID" dirty="0"/>
          </a:p>
          <a:p>
            <a:pPr marL="0" indent="0">
              <a:buNone/>
            </a:pPr>
            <a:endParaRPr lang="id-ID" dirty="0"/>
          </a:p>
        </p:txBody>
      </p:sp>
      <p:pic>
        <p:nvPicPr>
          <p:cNvPr id="5" name="Picture 4"/>
          <p:cNvPicPr/>
          <p:nvPr/>
        </p:nvPicPr>
        <p:blipFill>
          <a:blip r:embed="rId2"/>
          <a:srcRect/>
          <a:stretch>
            <a:fillRect/>
          </a:stretch>
        </p:blipFill>
        <p:spPr bwMode="auto">
          <a:xfrm>
            <a:off x="1071538" y="714356"/>
            <a:ext cx="3286148" cy="2214578"/>
          </a:xfrm>
          <a:prstGeom prst="rect">
            <a:avLst/>
          </a:prstGeom>
          <a:noFill/>
          <a:ln w="9525">
            <a:noFill/>
            <a:miter lim="800000"/>
            <a:headEnd/>
            <a:tailEnd/>
          </a:ln>
        </p:spPr>
      </p:pic>
    </p:spTree>
    <p:extLst>
      <p:ext uri="{BB962C8B-B14F-4D97-AF65-F5344CB8AC3E}">
        <p14:creationId xmlns:p14="http://schemas.microsoft.com/office/powerpoint/2010/main" val="2572736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 </a:t>
            </a:r>
            <a:br>
              <a:rPr lang="id-ID" dirty="0"/>
            </a:br>
            <a:r>
              <a:rPr lang="id-ID" dirty="0"/>
              <a:t>Sel tumbuhan dan sel hewan</a:t>
            </a:r>
          </a:p>
        </p:txBody>
      </p:sp>
      <p:sp>
        <p:nvSpPr>
          <p:cNvPr id="3" name="Content Placeholder 2"/>
          <p:cNvSpPr>
            <a:spLocks noGrp="1"/>
          </p:cNvSpPr>
          <p:nvPr>
            <p:ph idx="1"/>
          </p:nvPr>
        </p:nvSpPr>
        <p:spPr>
          <a:xfrm>
            <a:off x="457200" y="2214554"/>
            <a:ext cx="8229600" cy="3911609"/>
          </a:xfrm>
        </p:spPr>
        <p:txBody>
          <a:bodyPr/>
          <a:lstStyle/>
          <a:p>
            <a:pPr>
              <a:buNone/>
            </a:pPr>
            <a:r>
              <a:rPr lang="id-ID" dirty="0"/>
              <a:t>Indikator : </a:t>
            </a:r>
          </a:p>
          <a:p>
            <a:pPr marL="0" indent="0">
              <a:buFontTx/>
              <a:buChar char="-"/>
            </a:pPr>
            <a:r>
              <a:rPr lang="id-ID" dirty="0"/>
              <a:t>Menjelaskan fungsi bagian</a:t>
            </a:r>
            <a:r>
              <a:rPr lang="it-IT" dirty="0"/>
              <a:t> sel</a:t>
            </a:r>
            <a:endParaRPr lang="id-ID" dirty="0"/>
          </a:p>
          <a:p>
            <a:pPr marL="0" indent="0">
              <a:buFontTx/>
              <a:buChar char="-"/>
            </a:pPr>
            <a:r>
              <a:rPr lang="id-ID" dirty="0"/>
              <a:t> membedakan sel hewan dengan sel tumbuhan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44803-A497-46A2-84EE-6D6A0126E540}"/>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88ACE029-1E1B-4AEC-B6FD-BD3A5607CBB6}"/>
              </a:ext>
            </a:extLst>
          </p:cNvPr>
          <p:cNvSpPr>
            <a:spLocks noGrp="1"/>
          </p:cNvSpPr>
          <p:nvPr>
            <p:ph idx="1"/>
          </p:nvPr>
        </p:nvSpPr>
        <p:spPr>
          <a:xfrm>
            <a:off x="251520" y="1558888"/>
            <a:ext cx="8229600" cy="4525963"/>
          </a:xfrm>
        </p:spPr>
        <p:txBody>
          <a:bodyPr/>
          <a:lstStyle/>
          <a:p>
            <a:pPr marL="0" indent="0">
              <a:buNone/>
            </a:pPr>
            <a:r>
              <a:rPr lang="id-ID" dirty="0"/>
              <a:t>Perbedaan antara sel tumbuhan dengan sel hewan adalah....</a:t>
            </a:r>
          </a:p>
          <a:p>
            <a:pPr marL="0" indent="0">
              <a:buNone/>
            </a:pPr>
            <a:endParaRPr lang="id-ID" dirty="0"/>
          </a:p>
        </p:txBody>
      </p:sp>
      <p:graphicFrame>
        <p:nvGraphicFramePr>
          <p:cNvPr id="4" name="Table 4">
            <a:extLst>
              <a:ext uri="{FF2B5EF4-FFF2-40B4-BE49-F238E27FC236}">
                <a16:creationId xmlns:a16="http://schemas.microsoft.com/office/drawing/2014/main" id="{321370B8-B3FD-4A88-989C-1972DD469075}"/>
              </a:ext>
            </a:extLst>
          </p:cNvPr>
          <p:cNvGraphicFramePr>
            <a:graphicFrameLocks noGrp="1"/>
          </p:cNvGraphicFramePr>
          <p:nvPr>
            <p:extLst>
              <p:ext uri="{D42A27DB-BD31-4B8C-83A1-F6EECF244321}">
                <p14:modId xmlns:p14="http://schemas.microsoft.com/office/powerpoint/2010/main" val="2240327569"/>
              </p:ext>
            </p:extLst>
          </p:nvPr>
        </p:nvGraphicFramePr>
        <p:xfrm>
          <a:off x="457200" y="2708920"/>
          <a:ext cx="7787209" cy="3975556"/>
        </p:xfrm>
        <a:graphic>
          <a:graphicData uri="http://schemas.openxmlformats.org/drawingml/2006/table">
            <a:tbl>
              <a:tblPr firstRow="1" bandRow="1">
                <a:tableStyleId>{5C22544A-7EE6-4342-B048-85BDC9FD1C3A}</a:tableStyleId>
              </a:tblPr>
              <a:tblGrid>
                <a:gridCol w="1177137">
                  <a:extLst>
                    <a:ext uri="{9D8B030D-6E8A-4147-A177-3AD203B41FA5}">
                      <a16:colId xmlns:a16="http://schemas.microsoft.com/office/drawing/2014/main" val="3695158596"/>
                    </a:ext>
                  </a:extLst>
                </a:gridCol>
                <a:gridCol w="3009671">
                  <a:extLst>
                    <a:ext uri="{9D8B030D-6E8A-4147-A177-3AD203B41FA5}">
                      <a16:colId xmlns:a16="http://schemas.microsoft.com/office/drawing/2014/main" val="1173024500"/>
                    </a:ext>
                  </a:extLst>
                </a:gridCol>
                <a:gridCol w="3600401">
                  <a:extLst>
                    <a:ext uri="{9D8B030D-6E8A-4147-A177-3AD203B41FA5}">
                      <a16:colId xmlns:a16="http://schemas.microsoft.com/office/drawing/2014/main" val="4213876288"/>
                    </a:ext>
                  </a:extLst>
                </a:gridCol>
              </a:tblGrid>
              <a:tr h="707584">
                <a:tc>
                  <a:txBody>
                    <a:bodyPr/>
                    <a:lstStyle/>
                    <a:p>
                      <a:pPr marL="457200" indent="-282575">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Pilihan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Sel Tumbuhan </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Sel Hewan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96756744"/>
                  </a:ext>
                </a:extLst>
              </a:tr>
              <a:tr h="774828">
                <a:tc>
                  <a:txBody>
                    <a:bodyPr/>
                    <a:lstStyle/>
                    <a:p>
                      <a:pPr marL="457200">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A.</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Bagian luar berdiding sel sebagai pelindungnya</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Bagian luar hanya dilapisi membran sel sebagai pelindungnya</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4928316"/>
                  </a:ext>
                </a:extLst>
              </a:tr>
              <a:tr h="707584">
                <a:tc>
                  <a:txBody>
                    <a:bodyPr/>
                    <a:lstStyle/>
                    <a:p>
                      <a:pPr marL="457200">
                        <a:lnSpc>
                          <a:spcPct val="115000"/>
                        </a:lnSpc>
                        <a:spcAft>
                          <a:spcPts val="0"/>
                        </a:spcAft>
                      </a:pPr>
                      <a:r>
                        <a:rPr lang="id-ID" sz="1800">
                          <a:effectLst/>
                          <a:latin typeface="Times New Roman" panose="02020603050405020304" pitchFamily="18" charset="0"/>
                          <a:ea typeface="Calibri" panose="020F0502020204030204" pitchFamily="34" charset="0"/>
                          <a:cs typeface="Times New Roman" panose="02020603050405020304" pitchFamily="18" charset="0"/>
                        </a:rPr>
                        <a:t>B.</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Mengeluarkan zat sisa dengan mitikondria</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Mengeluarkan zat sisa dilakukan oleh badan golgi</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3500495"/>
                  </a:ext>
                </a:extLst>
              </a:tr>
              <a:tr h="707584">
                <a:tc>
                  <a:txBody>
                    <a:bodyPr/>
                    <a:lstStyle/>
                    <a:p>
                      <a:pPr marL="457200">
                        <a:lnSpc>
                          <a:spcPct val="115000"/>
                        </a:lnSpc>
                        <a:spcAft>
                          <a:spcPts val="0"/>
                        </a:spcAft>
                      </a:pPr>
                      <a:r>
                        <a:rPr lang="id-ID" sz="1800">
                          <a:effectLst/>
                          <a:latin typeface="Times New Roman" panose="02020603050405020304" pitchFamily="18" charset="0"/>
                          <a:ea typeface="Calibri" panose="020F0502020204030204" pitchFamily="34" charset="0"/>
                          <a:cs typeface="Times New Roman" panose="02020603050405020304" pitchFamily="18" charset="0"/>
                        </a:rPr>
                        <a:t>C.</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Melakukan respirasi dengan mitokondria</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Melakukan respirasi dengan membran sel</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9029975"/>
                  </a:ext>
                </a:extLst>
              </a:tr>
              <a:tr h="774828">
                <a:tc>
                  <a:txBody>
                    <a:bodyPr/>
                    <a:lstStyle/>
                    <a:p>
                      <a:pPr marL="457200">
                        <a:lnSpc>
                          <a:spcPct val="115000"/>
                        </a:lnSpc>
                        <a:spcAft>
                          <a:spcPts val="0"/>
                        </a:spcAft>
                      </a:pPr>
                      <a:r>
                        <a:rPr lang="id-ID" sz="1800">
                          <a:effectLst/>
                          <a:latin typeface="Times New Roman" panose="02020603050405020304" pitchFamily="18" charset="0"/>
                          <a:ea typeface="Calibri" panose="020F0502020204030204" pitchFamily="34" charset="0"/>
                          <a:cs typeface="Times New Roman" panose="02020603050405020304" pitchFamily="18" charset="0"/>
                        </a:rPr>
                        <a:t>D.</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Mengatur kegiatan dalam sel dilakukan oleh vakuola</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1800" dirty="0">
                          <a:effectLst/>
                          <a:latin typeface="Times New Roman" panose="02020603050405020304" pitchFamily="18" charset="0"/>
                          <a:ea typeface="Calibri" panose="020F0502020204030204" pitchFamily="34" charset="0"/>
                          <a:cs typeface="Times New Roman" panose="02020603050405020304" pitchFamily="18" charset="0"/>
                        </a:rPr>
                        <a:t>Mengatur kegiatan dalam sel dilakukan oleh inti sel</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7021700"/>
                  </a:ext>
                </a:extLst>
              </a:tr>
            </a:tbl>
          </a:graphicData>
        </a:graphic>
      </p:graphicFrame>
    </p:spTree>
    <p:extLst>
      <p:ext uri="{BB962C8B-B14F-4D97-AF65-F5344CB8AC3E}">
        <p14:creationId xmlns:p14="http://schemas.microsoft.com/office/powerpoint/2010/main" val="422094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lvl="0"/>
            <a:r>
              <a:rPr lang="id-ID" dirty="0"/>
              <a:t>Perhatikan gambar sel berikut !</a:t>
            </a:r>
          </a:p>
          <a:p>
            <a:pPr lvl="0">
              <a:buNone/>
            </a:pPr>
            <a:r>
              <a:rPr lang="id-ID" dirty="0"/>
              <a:t>		</a:t>
            </a:r>
          </a:p>
          <a:p>
            <a:pPr lvl="0">
              <a:buNone/>
            </a:pPr>
            <a:endParaRPr lang="id-ID" dirty="0"/>
          </a:p>
          <a:p>
            <a:pPr lvl="0">
              <a:buNone/>
            </a:pPr>
            <a:endParaRPr lang="id-ID" dirty="0"/>
          </a:p>
          <a:p>
            <a:pPr>
              <a:buNone/>
            </a:pPr>
            <a:r>
              <a:rPr lang="id-ID" dirty="0"/>
              <a:t>Fungsi bagian yang ditunjuk X dan Y adalah ....</a:t>
            </a:r>
          </a:p>
          <a:p>
            <a:pPr>
              <a:buNone/>
            </a:pPr>
            <a:endParaRPr lang="id-ID" dirty="0"/>
          </a:p>
        </p:txBody>
      </p:sp>
      <p:pic>
        <p:nvPicPr>
          <p:cNvPr id="2" name="Picture 1">
            <a:extLst>
              <a:ext uri="{FF2B5EF4-FFF2-40B4-BE49-F238E27FC236}">
                <a16:creationId xmlns:a16="http://schemas.microsoft.com/office/drawing/2014/main" id="{927B9349-8376-4469-BCC1-09058559A0C3}"/>
              </a:ext>
            </a:extLst>
          </p:cNvPr>
          <p:cNvPicPr>
            <a:picLocks noChangeAspect="1"/>
          </p:cNvPicPr>
          <p:nvPr/>
        </p:nvPicPr>
        <p:blipFill>
          <a:blip r:embed="rId2"/>
          <a:stretch>
            <a:fillRect/>
          </a:stretch>
        </p:blipFill>
        <p:spPr>
          <a:xfrm>
            <a:off x="1691680" y="836713"/>
            <a:ext cx="3124200" cy="2016224"/>
          </a:xfrm>
          <a:prstGeom prst="rect">
            <a:avLst/>
          </a:prstGeom>
        </p:spPr>
      </p:pic>
      <p:graphicFrame>
        <p:nvGraphicFramePr>
          <p:cNvPr id="4" name="Table 4">
            <a:extLst>
              <a:ext uri="{FF2B5EF4-FFF2-40B4-BE49-F238E27FC236}">
                <a16:creationId xmlns:a16="http://schemas.microsoft.com/office/drawing/2014/main" id="{105AF00A-35B1-4377-9C93-B4F196C790B7}"/>
              </a:ext>
            </a:extLst>
          </p:cNvPr>
          <p:cNvGraphicFramePr>
            <a:graphicFrameLocks noGrp="1"/>
          </p:cNvGraphicFramePr>
          <p:nvPr>
            <p:extLst>
              <p:ext uri="{D42A27DB-BD31-4B8C-83A1-F6EECF244321}">
                <p14:modId xmlns:p14="http://schemas.microsoft.com/office/powerpoint/2010/main" val="2561280264"/>
              </p:ext>
            </p:extLst>
          </p:nvPr>
        </p:nvGraphicFramePr>
        <p:xfrm>
          <a:off x="971600" y="3474939"/>
          <a:ext cx="6096000" cy="3053992"/>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1832444266"/>
                    </a:ext>
                  </a:extLst>
                </a:gridCol>
                <a:gridCol w="2304256">
                  <a:extLst>
                    <a:ext uri="{9D8B030D-6E8A-4147-A177-3AD203B41FA5}">
                      <a16:colId xmlns:a16="http://schemas.microsoft.com/office/drawing/2014/main" val="2926157405"/>
                    </a:ext>
                  </a:extLst>
                </a:gridCol>
                <a:gridCol w="2711624">
                  <a:extLst>
                    <a:ext uri="{9D8B030D-6E8A-4147-A177-3AD203B41FA5}">
                      <a16:colId xmlns:a16="http://schemas.microsoft.com/office/drawing/2014/main" val="210845461"/>
                    </a:ext>
                  </a:extLst>
                </a:gridCol>
              </a:tblGrid>
              <a:tr h="566876">
                <a:tc>
                  <a:txBody>
                    <a:bodyPr/>
                    <a:lstStyle/>
                    <a:p>
                      <a:r>
                        <a:rPr lang="id-ID" dirty="0"/>
                        <a:t>Pilihan</a:t>
                      </a:r>
                    </a:p>
                  </a:txBody>
                  <a:tcPr/>
                </a:tc>
                <a:tc>
                  <a:txBody>
                    <a:bodyPr/>
                    <a:lstStyle/>
                    <a:p>
                      <a:r>
                        <a:rPr lang="id-ID" dirty="0"/>
                        <a:t> bagian X</a:t>
                      </a:r>
                    </a:p>
                  </a:txBody>
                  <a:tcPr/>
                </a:tc>
                <a:tc>
                  <a:txBody>
                    <a:bodyPr/>
                    <a:lstStyle/>
                    <a:p>
                      <a:r>
                        <a:rPr lang="id-ID" dirty="0"/>
                        <a:t>Bagian Y</a:t>
                      </a:r>
                    </a:p>
                  </a:txBody>
                  <a:tcPr/>
                </a:tc>
                <a:extLst>
                  <a:ext uri="{0D108BD9-81ED-4DB2-BD59-A6C34878D82A}">
                    <a16:rowId xmlns:a16="http://schemas.microsoft.com/office/drawing/2014/main" val="890150297"/>
                  </a:ext>
                </a:extLst>
              </a:tr>
              <a:tr h="566876">
                <a:tc>
                  <a:txBody>
                    <a:bodyPr/>
                    <a:lstStyle/>
                    <a:p>
                      <a:pPr algn="ctr"/>
                      <a:r>
                        <a:rPr lang="id-ID" dirty="0"/>
                        <a:t>A</a:t>
                      </a:r>
                    </a:p>
                  </a:txBody>
                  <a:tcPr/>
                </a:tc>
                <a:tc>
                  <a:txBody>
                    <a:bodyPr/>
                    <a:lstStyle/>
                    <a:p>
                      <a:r>
                        <a:rPr lang="id-ID" dirty="0"/>
                        <a:t>Melakukan pembentukan protein</a:t>
                      </a:r>
                    </a:p>
                  </a:txBody>
                  <a:tcPr/>
                </a:tc>
                <a:tc>
                  <a:txBody>
                    <a:bodyPr/>
                    <a:lstStyle/>
                    <a:p>
                      <a:r>
                        <a:rPr lang="id-ID" dirty="0"/>
                        <a:t>Mensekresikan zat sisa</a:t>
                      </a:r>
                    </a:p>
                  </a:txBody>
                  <a:tcPr/>
                </a:tc>
                <a:extLst>
                  <a:ext uri="{0D108BD9-81ED-4DB2-BD59-A6C34878D82A}">
                    <a16:rowId xmlns:a16="http://schemas.microsoft.com/office/drawing/2014/main" val="2773209358"/>
                  </a:ext>
                </a:extLst>
              </a:tr>
              <a:tr h="566876">
                <a:tc>
                  <a:txBody>
                    <a:bodyPr/>
                    <a:lstStyle/>
                    <a:p>
                      <a:pPr algn="ctr"/>
                      <a:r>
                        <a:rPr lang="id-ID" dirty="0"/>
                        <a:t>B</a:t>
                      </a:r>
                    </a:p>
                  </a:txBody>
                  <a:tcPr/>
                </a:tc>
                <a:tc>
                  <a:txBody>
                    <a:bodyPr/>
                    <a:lstStyle/>
                    <a:p>
                      <a:r>
                        <a:rPr lang="id-ID" dirty="0"/>
                        <a:t>Melakukan respirasi </a:t>
                      </a:r>
                    </a:p>
                  </a:txBody>
                  <a:tcPr/>
                </a:tc>
                <a:tc>
                  <a:txBody>
                    <a:bodyPr/>
                    <a:lstStyle/>
                    <a:p>
                      <a:r>
                        <a:rPr lang="id-ID" dirty="0"/>
                        <a:t>Mensekresikan zat sisa</a:t>
                      </a:r>
                    </a:p>
                  </a:txBody>
                  <a:tcPr/>
                </a:tc>
                <a:extLst>
                  <a:ext uri="{0D108BD9-81ED-4DB2-BD59-A6C34878D82A}">
                    <a16:rowId xmlns:a16="http://schemas.microsoft.com/office/drawing/2014/main" val="3614400749"/>
                  </a:ext>
                </a:extLst>
              </a:tr>
              <a:tr h="566876">
                <a:tc>
                  <a:txBody>
                    <a:bodyPr/>
                    <a:lstStyle/>
                    <a:p>
                      <a:pPr algn="ctr"/>
                      <a:r>
                        <a:rPr lang="id-ID" dirty="0"/>
                        <a:t>C</a:t>
                      </a:r>
                    </a:p>
                  </a:txBody>
                  <a:tcPr/>
                </a:tc>
                <a:tc>
                  <a:txBody>
                    <a:bodyPr/>
                    <a:lstStyle/>
                    <a:p>
                      <a:r>
                        <a:rPr lang="id-ID" dirty="0"/>
                        <a:t>Mengatur seluruh kegiatan sel</a:t>
                      </a:r>
                    </a:p>
                  </a:txBody>
                  <a:tcPr/>
                </a:tc>
                <a:tc>
                  <a:txBody>
                    <a:bodyPr/>
                    <a:lstStyle/>
                    <a:p>
                      <a:r>
                        <a:rPr lang="id-ID" dirty="0"/>
                        <a:t>Menyalurkan zat dari dan ke inti sel</a:t>
                      </a:r>
                    </a:p>
                  </a:txBody>
                  <a:tcPr/>
                </a:tc>
                <a:extLst>
                  <a:ext uri="{0D108BD9-81ED-4DB2-BD59-A6C34878D82A}">
                    <a16:rowId xmlns:a16="http://schemas.microsoft.com/office/drawing/2014/main" val="1538078798"/>
                  </a:ext>
                </a:extLst>
              </a:tr>
              <a:tr h="566876">
                <a:tc>
                  <a:txBody>
                    <a:bodyPr/>
                    <a:lstStyle/>
                    <a:p>
                      <a:pPr algn="ctr"/>
                      <a:r>
                        <a:rPr lang="id-ID" dirty="0"/>
                        <a:t>D</a:t>
                      </a:r>
                    </a:p>
                  </a:txBody>
                  <a:tcPr/>
                </a:tc>
                <a:tc>
                  <a:txBody>
                    <a:bodyPr/>
                    <a:lstStyle/>
                    <a:p>
                      <a:r>
                        <a:rPr lang="id-ID" dirty="0"/>
                        <a:t>Mensekresikan zat sisa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a:t>Menyalurkan zat dari dan ke inti sel</a:t>
                      </a:r>
                    </a:p>
                  </a:txBody>
                  <a:tcPr/>
                </a:tc>
                <a:extLst>
                  <a:ext uri="{0D108BD9-81ED-4DB2-BD59-A6C34878D82A}">
                    <a16:rowId xmlns:a16="http://schemas.microsoft.com/office/drawing/2014/main" val="76622918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033EBB-8A83-4548-A29C-D19EA7D920ED}"/>
              </a:ext>
            </a:extLst>
          </p:cNvPr>
          <p:cNvSpPr>
            <a:spLocks noGrp="1"/>
          </p:cNvSpPr>
          <p:nvPr>
            <p:ph idx="1"/>
          </p:nvPr>
        </p:nvSpPr>
        <p:spPr>
          <a:xfrm>
            <a:off x="457200" y="188640"/>
            <a:ext cx="8229600" cy="5937523"/>
          </a:xfrm>
        </p:spPr>
        <p:txBody>
          <a:bodyPr>
            <a:normAutofit fontScale="92500" lnSpcReduction="20000"/>
          </a:bodyPr>
          <a:lstStyle/>
          <a:p>
            <a:pPr marL="0" indent="0">
              <a:buNone/>
            </a:pPr>
            <a:r>
              <a:rPr lang="id-ID" dirty="0"/>
              <a:t>Perhatikan gambar sel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Bagian yang berfungsi mensekresikan zat sisa ditunjukan oleh....</a:t>
            </a:r>
          </a:p>
          <a:p>
            <a:pPr marL="514350" lvl="0" indent="-514350">
              <a:buFont typeface="+mj-lt"/>
              <a:buAutoNum type="alphaUcPeriod"/>
            </a:pPr>
            <a:r>
              <a:rPr lang="id-ID" dirty="0"/>
              <a:t>1 dan K</a:t>
            </a:r>
          </a:p>
          <a:p>
            <a:pPr marL="514350" indent="-514350">
              <a:buFont typeface="+mj-lt"/>
              <a:buAutoNum type="alphaUcPeriod"/>
            </a:pPr>
            <a:r>
              <a:rPr lang="id-ID" dirty="0"/>
              <a:t>3 dan L</a:t>
            </a:r>
          </a:p>
          <a:p>
            <a:pPr marL="514350" indent="-514350">
              <a:buFont typeface="+mj-lt"/>
              <a:buAutoNum type="alphaUcPeriod"/>
            </a:pPr>
            <a:r>
              <a:rPr lang="id-ID" dirty="0"/>
              <a:t>4 dan M</a:t>
            </a:r>
          </a:p>
          <a:p>
            <a:pPr marL="514350" lvl="0" indent="-514350">
              <a:buFont typeface="+mj-lt"/>
              <a:buAutoNum type="alphaUcPeriod"/>
            </a:pPr>
            <a:r>
              <a:rPr lang="id-ID" dirty="0"/>
              <a:t>5 dan O</a:t>
            </a:r>
          </a:p>
          <a:p>
            <a:pPr marL="0" indent="0">
              <a:buNone/>
            </a:pPr>
            <a:endParaRPr lang="id-ID" dirty="0"/>
          </a:p>
        </p:txBody>
      </p:sp>
      <p:pic>
        <p:nvPicPr>
          <p:cNvPr id="2" name="Picture 1">
            <a:extLst>
              <a:ext uri="{FF2B5EF4-FFF2-40B4-BE49-F238E27FC236}">
                <a16:creationId xmlns:a16="http://schemas.microsoft.com/office/drawing/2014/main" id="{E43304C3-A612-4225-8E78-28B282AB4571}"/>
              </a:ext>
            </a:extLst>
          </p:cNvPr>
          <p:cNvPicPr>
            <a:picLocks noChangeAspect="1"/>
          </p:cNvPicPr>
          <p:nvPr/>
        </p:nvPicPr>
        <p:blipFill>
          <a:blip r:embed="rId2"/>
          <a:stretch>
            <a:fillRect/>
          </a:stretch>
        </p:blipFill>
        <p:spPr>
          <a:xfrm>
            <a:off x="755576" y="620688"/>
            <a:ext cx="4581525" cy="2305050"/>
          </a:xfrm>
          <a:prstGeom prst="rect">
            <a:avLst/>
          </a:prstGeom>
        </p:spPr>
      </p:pic>
    </p:spTree>
    <p:extLst>
      <p:ext uri="{BB962C8B-B14F-4D97-AF65-F5344CB8AC3E}">
        <p14:creationId xmlns:p14="http://schemas.microsoft.com/office/powerpoint/2010/main" val="3832958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1714512"/>
          </a:xfrm>
        </p:spPr>
        <p:txBody>
          <a:bodyPr>
            <a:normAutofit fontScale="90000"/>
          </a:bodyPr>
          <a:lstStyle/>
          <a:p>
            <a:pPr algn="l"/>
            <a:r>
              <a:rPr lang="id-ID" dirty="0"/>
              <a:t>Materi :</a:t>
            </a:r>
            <a:br>
              <a:rPr lang="id-ID" dirty="0"/>
            </a:br>
            <a:r>
              <a:rPr lang="id-ID" dirty="0"/>
              <a:t>- Rantai dan jaring-jaring makanan</a:t>
            </a:r>
            <a:br>
              <a:rPr lang="id-ID" dirty="0"/>
            </a:br>
            <a:r>
              <a:rPr lang="id-ID" dirty="0"/>
              <a:t>- simbiosis</a:t>
            </a:r>
          </a:p>
        </p:txBody>
      </p:sp>
      <p:sp>
        <p:nvSpPr>
          <p:cNvPr id="3" name="Content Placeholder 2"/>
          <p:cNvSpPr>
            <a:spLocks noGrp="1"/>
          </p:cNvSpPr>
          <p:nvPr>
            <p:ph idx="1"/>
          </p:nvPr>
        </p:nvSpPr>
        <p:spPr>
          <a:xfrm>
            <a:off x="457200" y="2000240"/>
            <a:ext cx="8229600" cy="4125923"/>
          </a:xfrm>
        </p:spPr>
        <p:txBody>
          <a:bodyPr>
            <a:normAutofit fontScale="92500" lnSpcReduction="20000"/>
          </a:bodyPr>
          <a:lstStyle/>
          <a:p>
            <a:pPr marL="0" indent="0">
              <a:buNone/>
            </a:pPr>
            <a:r>
              <a:rPr lang="id-ID" sz="4400" dirty="0"/>
              <a:t>Indikator :</a:t>
            </a:r>
          </a:p>
          <a:p>
            <a:pPr marL="0" indent="0">
              <a:buFontTx/>
              <a:buChar char="-"/>
            </a:pPr>
            <a:r>
              <a:rPr lang="id-ID" sz="4400" dirty="0"/>
              <a:t>Menjelaskan interaksi antar makhluk hidup dalam ekosistem(jaring-jaring makanan)</a:t>
            </a:r>
          </a:p>
          <a:p>
            <a:pPr marL="0" indent="0">
              <a:buFontTx/>
              <a:buChar char="-"/>
            </a:pPr>
            <a:r>
              <a:rPr lang="id-ID" sz="4400" dirty="0"/>
              <a:t>Menjelaskan contoh simbiosis/hubungan antar mahluk hidup</a:t>
            </a:r>
          </a:p>
          <a:p>
            <a:pPr>
              <a:buNone/>
            </a:pP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32"/>
          </a:xfrm>
        </p:spPr>
        <p:txBody>
          <a:bodyPr/>
          <a:lstStyle/>
          <a:p>
            <a:r>
              <a:rPr lang="id-ID" dirty="0"/>
              <a:t>Contoh </a:t>
            </a:r>
          </a:p>
        </p:txBody>
      </p:sp>
      <p:sp>
        <p:nvSpPr>
          <p:cNvPr id="3" name="Content Placeholder 2"/>
          <p:cNvSpPr>
            <a:spLocks noGrp="1"/>
          </p:cNvSpPr>
          <p:nvPr>
            <p:ph idx="1"/>
          </p:nvPr>
        </p:nvSpPr>
        <p:spPr>
          <a:xfrm>
            <a:off x="457200" y="785794"/>
            <a:ext cx="8229600" cy="5857916"/>
          </a:xfrm>
        </p:spPr>
        <p:txBody>
          <a:bodyPr>
            <a:normAutofit fontScale="85000" lnSpcReduction="20000"/>
          </a:bodyPr>
          <a:lstStyle/>
          <a:p>
            <a:pPr lvl="0">
              <a:buNone/>
            </a:pPr>
            <a:r>
              <a:rPr lang="id-ID" dirty="0"/>
              <a:t>Perhatikan jaring-jaring makanan berikut !</a:t>
            </a:r>
          </a:p>
          <a:p>
            <a:pPr lvl="0">
              <a:buNone/>
            </a:pPr>
            <a:endParaRPr lang="id-ID" dirty="0"/>
          </a:p>
          <a:p>
            <a:pPr lvl="0">
              <a:buNone/>
            </a:pPr>
            <a:endParaRPr lang="id-ID" dirty="0"/>
          </a:p>
          <a:p>
            <a:pPr lvl="0">
              <a:buNone/>
            </a:pPr>
            <a:endParaRPr lang="id-ID" dirty="0"/>
          </a:p>
          <a:p>
            <a:pPr lvl="0">
              <a:buNone/>
            </a:pPr>
            <a:endParaRPr lang="id-ID" dirty="0"/>
          </a:p>
          <a:p>
            <a:pPr lvl="0">
              <a:buNone/>
            </a:pPr>
            <a:endParaRPr lang="id-ID" dirty="0"/>
          </a:p>
          <a:p>
            <a:pPr lvl="0">
              <a:buNone/>
            </a:pPr>
            <a:endParaRPr lang="id-ID" dirty="0"/>
          </a:p>
          <a:p>
            <a:pPr>
              <a:buNone/>
            </a:pPr>
            <a:r>
              <a:rPr lang="id-ID" dirty="0"/>
              <a:t>Hama tanaman yang dapat diberantas karena tidak mempengaruhi keadaan hewan lain pada ekosistem ini adalah ....</a:t>
            </a:r>
          </a:p>
          <a:p>
            <a:pPr marL="514350" indent="-514350">
              <a:buFont typeface="+mj-lt"/>
              <a:buAutoNum type="alphaUcPeriod"/>
            </a:pPr>
            <a:r>
              <a:rPr lang="id-ID" dirty="0"/>
              <a:t>Tikus dan belalang</a:t>
            </a:r>
          </a:p>
          <a:p>
            <a:pPr marL="514350" lvl="0" indent="-514350">
              <a:buFont typeface="+mj-lt"/>
              <a:buAutoNum type="alphaUcPeriod"/>
            </a:pPr>
            <a:r>
              <a:rPr lang="id-ID" dirty="0"/>
              <a:t>Kelinci dan belalang</a:t>
            </a:r>
          </a:p>
          <a:p>
            <a:pPr marL="514350" lvl="0" indent="-514350">
              <a:buFont typeface="+mj-lt"/>
              <a:buAutoNum type="alphaUcPeriod"/>
            </a:pPr>
            <a:r>
              <a:rPr lang="id-ID" dirty="0"/>
              <a:t>Burung pemakan biji-bijian dan tikus</a:t>
            </a:r>
          </a:p>
          <a:p>
            <a:pPr marL="514350" lvl="0" indent="-514350">
              <a:buFont typeface="+mj-lt"/>
              <a:buAutoNum type="alphaUcPeriod"/>
            </a:pPr>
            <a:r>
              <a:rPr lang="id-ID" dirty="0"/>
              <a:t>Belalang dan burung pemakan biji-bijian</a:t>
            </a:r>
          </a:p>
          <a:p>
            <a:pPr>
              <a:buNone/>
            </a:pPr>
            <a:endParaRPr lang="id-ID" dirty="0"/>
          </a:p>
        </p:txBody>
      </p:sp>
      <p:pic>
        <p:nvPicPr>
          <p:cNvPr id="5" name="Picture 4">
            <a:extLst>
              <a:ext uri="{FF2B5EF4-FFF2-40B4-BE49-F238E27FC236}">
                <a16:creationId xmlns:a16="http://schemas.microsoft.com/office/drawing/2014/main" id="{EBF45669-7CE8-4F74-979F-E7711C74DD9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412776"/>
            <a:ext cx="3816424" cy="208823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25CAFF-E673-42BC-A540-73C931D21265}"/>
              </a:ext>
            </a:extLst>
          </p:cNvPr>
          <p:cNvSpPr>
            <a:spLocks noGrp="1"/>
          </p:cNvSpPr>
          <p:nvPr>
            <p:ph idx="1"/>
          </p:nvPr>
        </p:nvSpPr>
        <p:spPr>
          <a:xfrm>
            <a:off x="457200" y="332656"/>
            <a:ext cx="8229600" cy="6264696"/>
          </a:xfrm>
        </p:spPr>
        <p:txBody>
          <a:bodyPr>
            <a:normAutofit fontScale="92500" lnSpcReduction="20000"/>
          </a:bodyPr>
          <a:lstStyle/>
          <a:p>
            <a:pPr lvl="0"/>
            <a:r>
              <a:rPr lang="id-ID" sz="2400" dirty="0"/>
              <a:t>Perhatikan bagan jaring-jaring makanan berikut!</a:t>
            </a:r>
          </a:p>
          <a:p>
            <a:pPr>
              <a:buNone/>
            </a:pPr>
            <a:r>
              <a:rPr lang="id-ID" sz="2400" dirty="0"/>
              <a:t>	 </a:t>
            </a:r>
            <a:r>
              <a:rPr lang="fi-FI" sz="2400" dirty="0"/>
              <a:t>	</a:t>
            </a:r>
            <a:endParaRPr lang="id-ID" sz="2400" dirty="0"/>
          </a:p>
          <a:p>
            <a:endParaRPr lang="id-ID" sz="2400" dirty="0"/>
          </a:p>
          <a:p>
            <a:endParaRPr lang="id-ID" sz="2400" dirty="0"/>
          </a:p>
          <a:p>
            <a:endParaRPr lang="id-ID" sz="2400" dirty="0"/>
          </a:p>
          <a:p>
            <a:endParaRPr lang="id-ID" sz="2400" dirty="0"/>
          </a:p>
          <a:p>
            <a:endParaRPr lang="id-ID" sz="2400" dirty="0"/>
          </a:p>
          <a:p>
            <a:endParaRPr lang="id-ID" sz="2400" dirty="0"/>
          </a:p>
          <a:p>
            <a:endParaRPr lang="id-ID" sz="2400" dirty="0"/>
          </a:p>
          <a:p>
            <a:r>
              <a:rPr lang="id-ID" sz="2400" dirty="0"/>
              <a:t>Apabila dalam jangka waktu yang panjang tanaman sawi tidak lagi ditanam oleh petani maka yang terjadi pada ekosistem ini adalah</a:t>
            </a:r>
            <a:r>
              <a:rPr lang="fi-FI" sz="2400" dirty="0"/>
              <a:t>....</a:t>
            </a:r>
            <a:endParaRPr lang="id-ID" sz="2400" dirty="0"/>
          </a:p>
          <a:p>
            <a:pPr marL="457200" lvl="0" indent="-457200">
              <a:buFont typeface="+mj-lt"/>
              <a:buAutoNum type="alphaUcPeriod"/>
            </a:pPr>
            <a:r>
              <a:rPr lang="id-ID" sz="2400" dirty="0"/>
              <a:t>Populasi tikus ,</a:t>
            </a:r>
            <a:r>
              <a:rPr lang="fi-FI" sz="2400" dirty="0"/>
              <a:t>populasi burung </a:t>
            </a:r>
            <a:r>
              <a:rPr lang="id-ID" sz="2400" dirty="0"/>
              <a:t>kutilang dan populasi ulat mengalami kepunahan</a:t>
            </a:r>
          </a:p>
          <a:p>
            <a:pPr marL="457200" lvl="0" indent="-457200">
              <a:buFont typeface="+mj-lt"/>
              <a:buAutoNum type="alphaUcPeriod"/>
            </a:pPr>
            <a:r>
              <a:rPr lang="id-ID" sz="2400" dirty="0"/>
              <a:t>Populasi belalang , populasi katakdan populasi ulat mengalami kepunahan</a:t>
            </a:r>
          </a:p>
          <a:p>
            <a:pPr marL="457200" lvl="0" indent="-457200">
              <a:buFont typeface="+mj-lt"/>
              <a:buAutoNum type="alphaUcPeriod"/>
            </a:pPr>
            <a:r>
              <a:rPr lang="fi-FI" sz="2400" dirty="0"/>
              <a:t>populasi </a:t>
            </a:r>
            <a:r>
              <a:rPr lang="id-ID" sz="2400" dirty="0"/>
              <a:t>tikus, populasi belalang dan populasi ulat </a:t>
            </a:r>
            <a:r>
              <a:rPr lang="fi-FI" sz="2400" dirty="0"/>
              <a:t>akan </a:t>
            </a:r>
            <a:r>
              <a:rPr lang="id-ID" sz="2400" dirty="0"/>
              <a:t>tetap bertahan hidup</a:t>
            </a:r>
          </a:p>
          <a:p>
            <a:pPr marL="457200" lvl="0" indent="-457200">
              <a:buFont typeface="+mj-lt"/>
              <a:buAutoNum type="alphaUcPeriod"/>
            </a:pPr>
            <a:r>
              <a:rPr lang="fi-FI" sz="2400" dirty="0"/>
              <a:t>populasi </a:t>
            </a:r>
            <a:r>
              <a:rPr lang="id-ID" sz="2400" dirty="0"/>
              <a:t>ulat , populasi burung kutilang dan burung elang </a:t>
            </a:r>
            <a:r>
              <a:rPr lang="fi-FI" sz="2400" dirty="0"/>
              <a:t>akan </a:t>
            </a:r>
            <a:r>
              <a:rPr lang="id-ID" sz="2400" dirty="0"/>
              <a:t>tetap bertahan hidup</a:t>
            </a:r>
          </a:p>
          <a:p>
            <a:endParaRPr lang="id-ID" dirty="0"/>
          </a:p>
        </p:txBody>
      </p:sp>
      <p:pic>
        <p:nvPicPr>
          <p:cNvPr id="5" name="Picture 4"/>
          <p:cNvPicPr/>
          <p:nvPr/>
        </p:nvPicPr>
        <p:blipFill>
          <a:blip r:embed="rId2">
            <a:lum bright="-24000" contrast="48000"/>
          </a:blip>
          <a:srcRect/>
          <a:stretch>
            <a:fillRect/>
          </a:stretch>
        </p:blipFill>
        <p:spPr bwMode="auto">
          <a:xfrm>
            <a:off x="1928794" y="1000108"/>
            <a:ext cx="3000396" cy="2143140"/>
          </a:xfrm>
          <a:prstGeom prst="rect">
            <a:avLst/>
          </a:prstGeom>
          <a:noFill/>
          <a:ln w="9525">
            <a:noFill/>
            <a:miter lim="800000"/>
            <a:headEnd/>
            <a:tailEnd/>
          </a:ln>
        </p:spPr>
      </p:pic>
    </p:spTree>
    <p:extLst>
      <p:ext uri="{BB962C8B-B14F-4D97-AF65-F5344CB8AC3E}">
        <p14:creationId xmlns:p14="http://schemas.microsoft.com/office/powerpoint/2010/main" val="1538235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EFC937-4A7D-4A5A-A4C2-A1699D061954}"/>
              </a:ext>
            </a:extLst>
          </p:cNvPr>
          <p:cNvSpPr>
            <a:spLocks noGrp="1"/>
          </p:cNvSpPr>
          <p:nvPr>
            <p:ph idx="1"/>
          </p:nvPr>
        </p:nvSpPr>
        <p:spPr>
          <a:xfrm>
            <a:off x="457200" y="260648"/>
            <a:ext cx="8229600" cy="6408712"/>
          </a:xfrm>
        </p:spPr>
        <p:txBody>
          <a:bodyPr>
            <a:normAutofit fontScale="70000" lnSpcReduction="20000"/>
          </a:bodyPr>
          <a:lstStyle/>
          <a:p>
            <a:pPr marL="0" indent="0">
              <a:buNone/>
            </a:pPr>
            <a:r>
              <a:rPr lang="id-ID" dirty="0"/>
              <a:t>Perhatikan grafik hubungan antara tikus dengan ular pada ekosistem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r>
              <a:rPr lang="id-ID" dirty="0"/>
              <a:t>Kesimpulan dari keadaan populasi pada ekosistem ini adalah....</a:t>
            </a:r>
          </a:p>
          <a:p>
            <a:pPr marL="514350" indent="-514350">
              <a:buFont typeface="Arial" pitchFamily="34" charset="0"/>
              <a:buAutoNum type="alphaUcPeriod"/>
            </a:pPr>
            <a:r>
              <a:rPr lang="id-ID" dirty="0"/>
              <a:t>Pada periode 1 populasi tikus turun yang dikuti turunya populasi ular</a:t>
            </a:r>
          </a:p>
          <a:p>
            <a:pPr marL="514350" indent="-514350">
              <a:buAutoNum type="alphaUcPeriod"/>
            </a:pPr>
            <a:r>
              <a:rPr lang="id-ID" dirty="0"/>
              <a:t>Pada periode 2 populasi tikus akan mengalami kenaikan karena populasi ular juga mengalami kenaikan</a:t>
            </a:r>
          </a:p>
          <a:p>
            <a:pPr marL="514350" indent="-514350">
              <a:buAutoNum type="alphaUcPeriod"/>
            </a:pPr>
            <a:r>
              <a:rPr lang="id-ID" dirty="0"/>
              <a:t>Pada periode 3 terjadi penurunan populasi tikus dan ular</a:t>
            </a:r>
          </a:p>
          <a:p>
            <a:pPr marL="514350" indent="-514350">
              <a:buAutoNum type="alphaUcPeriod"/>
            </a:pPr>
            <a:r>
              <a:rPr lang="id-ID" dirty="0"/>
              <a:t>Pada perode 4 terjadi kenaikan populasi tikus yang disebabkan penurunan populasi ular</a:t>
            </a:r>
          </a:p>
          <a:p>
            <a:pPr marL="514350" indent="-514350">
              <a:buAutoNum type="alphaUcPeriod"/>
            </a:pPr>
            <a:endParaRPr lang="id-ID" dirty="0"/>
          </a:p>
        </p:txBody>
      </p:sp>
      <p:pic>
        <p:nvPicPr>
          <p:cNvPr id="4" name="Picture 3">
            <a:extLst>
              <a:ext uri="{FF2B5EF4-FFF2-40B4-BE49-F238E27FC236}">
                <a16:creationId xmlns:a16="http://schemas.microsoft.com/office/drawing/2014/main" id="{6A5F0FEE-478F-4783-9006-42E89DF9C103}"/>
              </a:ext>
            </a:extLst>
          </p:cNvPr>
          <p:cNvPicPr>
            <a:picLocks noChangeAspect="1"/>
          </p:cNvPicPr>
          <p:nvPr/>
        </p:nvPicPr>
        <p:blipFill>
          <a:blip r:embed="rId2"/>
          <a:stretch>
            <a:fillRect/>
          </a:stretch>
        </p:blipFill>
        <p:spPr>
          <a:xfrm>
            <a:off x="1403648" y="1196752"/>
            <a:ext cx="3168352" cy="1944216"/>
          </a:xfrm>
          <a:prstGeom prst="rect">
            <a:avLst/>
          </a:prstGeom>
        </p:spPr>
      </p:pic>
    </p:spTree>
    <p:extLst>
      <p:ext uri="{BB962C8B-B14F-4D97-AF65-F5344CB8AC3E}">
        <p14:creationId xmlns:p14="http://schemas.microsoft.com/office/powerpoint/2010/main" val="917209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605120-F59E-49BA-A445-732AADA98850}"/>
              </a:ext>
            </a:extLst>
          </p:cNvPr>
          <p:cNvSpPr>
            <a:spLocks noGrp="1"/>
          </p:cNvSpPr>
          <p:nvPr>
            <p:ph idx="1"/>
          </p:nvPr>
        </p:nvSpPr>
        <p:spPr>
          <a:xfrm>
            <a:off x="457200" y="260648"/>
            <a:ext cx="8229600" cy="6336704"/>
          </a:xfrm>
        </p:spPr>
        <p:txBody>
          <a:bodyPr>
            <a:normAutofit fontScale="92500" lnSpcReduction="20000"/>
          </a:bodyPr>
          <a:lstStyle/>
          <a:p>
            <a:pPr marL="0" indent="0">
              <a:buNone/>
            </a:pPr>
            <a:r>
              <a:rPr lang="id-ID" dirty="0"/>
              <a:t>Perhatikan  jaring-jaring makanan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Interaksi yang terjadi antar hewan pada ekosistem ini adalah....</a:t>
            </a:r>
          </a:p>
          <a:p>
            <a:pPr marL="514350" lvl="0" indent="-514350">
              <a:buFont typeface="+mj-lt"/>
              <a:buAutoNum type="alphaUcPeriod"/>
            </a:pPr>
            <a:r>
              <a:rPr lang="id-ID" dirty="0"/>
              <a:t>Kompetisi antara burung pemakan biji dengan ular</a:t>
            </a:r>
          </a:p>
          <a:p>
            <a:pPr marL="514350" lvl="0" indent="-514350">
              <a:buFont typeface="+mj-lt"/>
              <a:buAutoNum type="alphaUcPeriod"/>
            </a:pPr>
            <a:r>
              <a:rPr lang="id-ID" dirty="0"/>
              <a:t>Predasi antara belalang dengan laba-laba</a:t>
            </a:r>
          </a:p>
          <a:p>
            <a:pPr marL="514350" lvl="0" indent="-514350">
              <a:buFont typeface="+mj-lt"/>
              <a:buAutoNum type="alphaUcPeriod"/>
            </a:pPr>
            <a:r>
              <a:rPr lang="id-ID" dirty="0"/>
              <a:t>Kompetisi antara ular dengan kelinci</a:t>
            </a:r>
          </a:p>
          <a:p>
            <a:pPr marL="514350" lvl="0" indent="-514350">
              <a:buFont typeface="+mj-lt"/>
              <a:buAutoNum type="alphaUcPeriod"/>
            </a:pPr>
            <a:r>
              <a:rPr lang="id-ID" dirty="0"/>
              <a:t>Predasi antara tikus dengan belalang</a:t>
            </a:r>
          </a:p>
          <a:p>
            <a:pPr marL="0" indent="0">
              <a:buNone/>
            </a:pPr>
            <a:endParaRPr lang="id-ID" dirty="0"/>
          </a:p>
        </p:txBody>
      </p:sp>
      <p:pic>
        <p:nvPicPr>
          <p:cNvPr id="4" name="Picture 2">
            <a:extLst>
              <a:ext uri="{FF2B5EF4-FFF2-40B4-BE49-F238E27FC236}">
                <a16:creationId xmlns:a16="http://schemas.microsoft.com/office/drawing/2014/main" id="{EB6CBE29-0F51-4999-A5A9-D114D9CF5BEC}"/>
              </a:ext>
            </a:extLst>
          </p:cNvPr>
          <p:cNvPicPr>
            <a:picLocks noChangeAspect="1" noChangeArrowheads="1"/>
          </p:cNvPicPr>
          <p:nvPr/>
        </p:nvPicPr>
        <p:blipFill>
          <a:blip r:embed="rId2"/>
          <a:srcRect/>
          <a:stretch>
            <a:fillRect/>
          </a:stretch>
        </p:blipFill>
        <p:spPr bwMode="auto">
          <a:xfrm>
            <a:off x="1475656" y="692696"/>
            <a:ext cx="3960440" cy="2736304"/>
          </a:xfrm>
          <a:prstGeom prst="rect">
            <a:avLst/>
          </a:prstGeom>
          <a:noFill/>
          <a:ln w="9525">
            <a:noFill/>
            <a:miter lim="800000"/>
            <a:headEnd/>
            <a:tailEnd/>
          </a:ln>
          <a:effectLst/>
        </p:spPr>
      </p:pic>
    </p:spTree>
    <p:extLst>
      <p:ext uri="{BB962C8B-B14F-4D97-AF65-F5344CB8AC3E}">
        <p14:creationId xmlns:p14="http://schemas.microsoft.com/office/powerpoint/2010/main" val="2968751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77500" lnSpcReduction="20000"/>
          </a:bodyPr>
          <a:lstStyle/>
          <a:p>
            <a:r>
              <a:rPr lang="id-ID" dirty="0"/>
              <a:t>Tanaman paku sarang burung sering ditemukan hidup menempel pada batang tanaman mangga (</a:t>
            </a:r>
            <a:r>
              <a:rPr lang="id-ID" i="1" dirty="0"/>
              <a:t>Manggifera indica</a:t>
            </a:r>
            <a:r>
              <a:rPr lang="id-ID" dirty="0"/>
              <a:t>) . Pola hidup interaksi yang terjadi antara kedua tanaman ini adalah....</a:t>
            </a:r>
          </a:p>
          <a:p>
            <a:pPr marL="514350" lvl="0" indent="-514350">
              <a:buFont typeface="+mj-lt"/>
              <a:buAutoNum type="alphaUcPeriod"/>
            </a:pPr>
            <a:r>
              <a:rPr lang="id-ID" dirty="0"/>
              <a:t>Tanaman paku sarang  burung memberikan makanan ke tanaman mangga</a:t>
            </a:r>
          </a:p>
          <a:p>
            <a:pPr marL="514350" lvl="0" indent="-514350">
              <a:buFont typeface="+mj-lt"/>
              <a:buAutoNum type="alphaUcPeriod"/>
            </a:pPr>
            <a:r>
              <a:rPr lang="id-ID" dirty="0"/>
              <a:t>Tanaman paku sarang burung mendapatkan makanan dari tanaman mangga</a:t>
            </a:r>
          </a:p>
          <a:p>
            <a:pPr marL="514350" lvl="0" indent="-514350">
              <a:buFont typeface="+mj-lt"/>
              <a:buAutoNum type="alphaUcPeriod"/>
            </a:pPr>
            <a:r>
              <a:rPr lang="id-ID" dirty="0"/>
              <a:t>Keduanya saling menguntungkan dengan saling memberikan hasil fotosintesisnya</a:t>
            </a:r>
          </a:p>
          <a:p>
            <a:pPr marL="514350" lvl="0" indent="-514350">
              <a:buFont typeface="+mj-lt"/>
              <a:buAutoNum type="alphaUcPeriod"/>
            </a:pPr>
            <a:r>
              <a:rPr lang="id-ID"/>
              <a:t>Tanaman paku sarang burung  </a:t>
            </a:r>
            <a:r>
              <a:rPr lang="id-ID" dirty="0"/>
              <a:t>dapat menempel pada tanaman mangga,tetapi tanaman mangga ini tidak dirugikan</a:t>
            </a:r>
          </a:p>
          <a:p>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439982"/>
          </a:xfrm>
        </p:spPr>
        <p:txBody>
          <a:bodyPr>
            <a:noAutofit/>
          </a:bodyPr>
          <a:lstStyle/>
          <a:p>
            <a:pPr marL="265113" indent="-265113" algn="l">
              <a:tabLst>
                <a:tab pos="530225" algn="l"/>
              </a:tabLst>
            </a:pPr>
            <a:r>
              <a:rPr lang="id-ID" sz="3600" dirty="0">
                <a:solidFill>
                  <a:srgbClr val="FF0000"/>
                </a:solidFill>
              </a:rPr>
              <a:t>Materi :</a:t>
            </a:r>
            <a:br>
              <a:rPr lang="id-ID" sz="3600" dirty="0"/>
            </a:br>
            <a:r>
              <a:rPr lang="id-ID" sz="3600" dirty="0"/>
              <a:t>- Usaha pencegahan pencemaran dan    	kerusakan lingkungan</a:t>
            </a:r>
            <a:br>
              <a:rPr lang="id-ID" sz="3600"/>
            </a:br>
            <a:endParaRPr lang="id-ID" sz="3600" dirty="0"/>
          </a:p>
        </p:txBody>
      </p:sp>
      <p:sp>
        <p:nvSpPr>
          <p:cNvPr id="3" name="Content Placeholder 2"/>
          <p:cNvSpPr>
            <a:spLocks noGrp="1"/>
          </p:cNvSpPr>
          <p:nvPr>
            <p:ph idx="1"/>
          </p:nvPr>
        </p:nvSpPr>
        <p:spPr>
          <a:xfrm>
            <a:off x="457200" y="3071810"/>
            <a:ext cx="8229600" cy="3054353"/>
          </a:xfrm>
        </p:spPr>
        <p:txBody>
          <a:bodyPr>
            <a:normAutofit/>
          </a:bodyPr>
          <a:lstStyle/>
          <a:p>
            <a:r>
              <a:rPr lang="id-ID" dirty="0"/>
              <a:t>Indikator :</a:t>
            </a:r>
          </a:p>
          <a:p>
            <a:pPr>
              <a:buFontTx/>
              <a:buChar char="-"/>
            </a:pPr>
            <a:r>
              <a:rPr lang="id-ID" dirty="0"/>
              <a:t>Menganalisa pengelolaan lingkungan untuk mengatasi pencemaran dan kerusakan lingkungan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227D-D631-47AB-9EFB-D7148A1E5911}"/>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4492E770-8403-4825-90CC-46B3519AB909}"/>
              </a:ext>
            </a:extLst>
          </p:cNvPr>
          <p:cNvSpPr>
            <a:spLocks noGrp="1"/>
          </p:cNvSpPr>
          <p:nvPr>
            <p:ph idx="1"/>
          </p:nvPr>
        </p:nvSpPr>
        <p:spPr/>
        <p:txBody>
          <a:bodyPr>
            <a:normAutofit fontScale="85000" lnSpcReduction="10000"/>
          </a:bodyPr>
          <a:lstStyle/>
          <a:p>
            <a:pPr lvl="0"/>
            <a:r>
              <a:rPr lang="id-ID" dirty="0"/>
              <a:t>Di sepanjang daerah aliran sungai yang bermuara ke tepi pantai perkotaan terlihat sampah plastik bergerak mengikuti aliran air, sebagian menumpuk di tepi sungai dan pantai karena terbawa arus hingga ke lautan. Maka tindakan yang perlu dilakukan untuk mengatasi pencemaran tersebut adalah ….</a:t>
            </a:r>
            <a:endParaRPr lang="id-ID" sz="2800" dirty="0"/>
          </a:p>
          <a:p>
            <a:pPr marL="971550" lvl="1" indent="-514350">
              <a:buFont typeface="+mj-lt"/>
              <a:buAutoNum type="alphaUcPeriod"/>
            </a:pPr>
            <a:r>
              <a:rPr lang="id-ID" dirty="0"/>
              <a:t>Menimbun sampah plastik dengan tanah</a:t>
            </a:r>
            <a:endParaRPr lang="id-ID" sz="2400" dirty="0"/>
          </a:p>
          <a:p>
            <a:pPr marL="971550" lvl="1" indent="-514350">
              <a:buFont typeface="+mj-lt"/>
              <a:buAutoNum type="alphaUcPeriod"/>
            </a:pPr>
            <a:r>
              <a:rPr lang="id-ID" dirty="0"/>
              <a:t>Mendaur ulang sampah plastik sebelum di buang</a:t>
            </a:r>
            <a:endParaRPr lang="id-ID" sz="2400" dirty="0"/>
          </a:p>
          <a:p>
            <a:pPr marL="971550" lvl="1" indent="-514350">
              <a:buFont typeface="+mj-lt"/>
              <a:buAutoNum type="alphaUcPeriod"/>
            </a:pPr>
            <a:r>
              <a:rPr lang="id-ID" dirty="0"/>
              <a:t>Membakar sampah plastik di tempat pembakaran</a:t>
            </a:r>
            <a:endParaRPr lang="id-ID" sz="2400" dirty="0"/>
          </a:p>
          <a:p>
            <a:pPr marL="971550" lvl="1" indent="-514350">
              <a:buFont typeface="+mj-lt"/>
              <a:buAutoNum type="alphaUcPeriod"/>
            </a:pPr>
            <a:r>
              <a:rPr lang="id-ID" dirty="0"/>
              <a:t>Membuat bendungan untuk menampung air dan sampahnya</a:t>
            </a:r>
            <a:endParaRPr lang="id-ID" sz="2400" dirty="0"/>
          </a:p>
          <a:p>
            <a:endParaRPr lang="id-ID" dirty="0"/>
          </a:p>
        </p:txBody>
      </p:sp>
    </p:spTree>
    <p:extLst>
      <p:ext uri="{BB962C8B-B14F-4D97-AF65-F5344CB8AC3E}">
        <p14:creationId xmlns:p14="http://schemas.microsoft.com/office/powerpoint/2010/main" val="4058766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F12596-F62D-4E1D-ABFE-6F031911A384}"/>
              </a:ext>
            </a:extLst>
          </p:cNvPr>
          <p:cNvSpPr>
            <a:spLocks noGrp="1"/>
          </p:cNvSpPr>
          <p:nvPr>
            <p:ph idx="1"/>
          </p:nvPr>
        </p:nvSpPr>
        <p:spPr>
          <a:xfrm>
            <a:off x="457200" y="116632"/>
            <a:ext cx="8229600" cy="6009531"/>
          </a:xfrm>
        </p:spPr>
        <p:txBody>
          <a:bodyPr>
            <a:normAutofit fontScale="62500" lnSpcReduction="20000"/>
          </a:bodyPr>
          <a:lstStyle/>
          <a:p>
            <a:pPr marL="0" indent="0">
              <a:buNone/>
            </a:pPr>
            <a:r>
              <a:rPr lang="id-ID" dirty="0"/>
              <a:t>Perhatikan gambar berikut!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untuk mengatasi keadaan ini maka usaha yang dilakukan di jakarta dengan menggimbau masyarakat untuk dapat menggunakan transportasi masal untuk melakukan perjalalannya dan dilakukan penanaman lidah mertua (</a:t>
            </a:r>
            <a:r>
              <a:rPr lang="en-US" i="1" dirty="0" err="1"/>
              <a:t>Sansevieria</a:t>
            </a:r>
            <a:r>
              <a:rPr lang="en-US" i="1" dirty="0"/>
              <a:t> </a:t>
            </a:r>
            <a:r>
              <a:rPr lang="en-US" i="1" dirty="0" err="1"/>
              <a:t>trifasciata</a:t>
            </a:r>
            <a:r>
              <a:rPr lang="id-ID" i="1" dirty="0"/>
              <a:t>).</a:t>
            </a:r>
            <a:r>
              <a:rPr lang="id-ID" dirty="0"/>
              <a:t>Keuntungan melakukan penanaman tanaman ini adalah....</a:t>
            </a:r>
          </a:p>
          <a:p>
            <a:pPr marL="514350" lvl="0" indent="-514350">
              <a:buFont typeface="+mj-lt"/>
              <a:buAutoNum type="alphaUcPeriod"/>
            </a:pPr>
            <a:r>
              <a:rPr lang="id-ID" dirty="0"/>
              <a:t>Tanaman lidah mertua dapat hidup di tanah yang berpasir</a:t>
            </a:r>
          </a:p>
          <a:p>
            <a:pPr marL="514350" lvl="0" indent="-514350">
              <a:buFont typeface="+mj-lt"/>
              <a:buAutoNum type="alphaUcPeriod"/>
            </a:pPr>
            <a:r>
              <a:rPr lang="id-ID" dirty="0"/>
              <a:t>Tanaman lidah mertua mampu menyerap berbagai polutan</a:t>
            </a:r>
          </a:p>
          <a:p>
            <a:pPr marL="514350" lvl="0" indent="-514350">
              <a:buFont typeface="+mj-lt"/>
              <a:buAutoNum type="alphaUcPeriod"/>
            </a:pPr>
            <a:r>
              <a:rPr lang="id-ID" dirty="0"/>
              <a:t>Tanaman lidah mertua merupakan jenis tanaman perdu</a:t>
            </a:r>
          </a:p>
          <a:p>
            <a:pPr marL="514350" lvl="0" indent="-514350">
              <a:buFont typeface="+mj-lt"/>
              <a:buAutoNum type="alphaUcPeriod"/>
            </a:pPr>
            <a:r>
              <a:rPr lang="id-ID" dirty="0"/>
              <a:t>Tanaman lidah mertua memilki banyak klorofil untuk melakukan fotosintesis</a:t>
            </a:r>
          </a:p>
          <a:p>
            <a:pPr marL="0" indent="0">
              <a:buNone/>
            </a:pPr>
            <a:endParaRPr lang="id-ID" dirty="0"/>
          </a:p>
        </p:txBody>
      </p:sp>
      <p:pic>
        <p:nvPicPr>
          <p:cNvPr id="4" name="Picture 3">
            <a:extLst>
              <a:ext uri="{FF2B5EF4-FFF2-40B4-BE49-F238E27FC236}">
                <a16:creationId xmlns:a16="http://schemas.microsoft.com/office/drawing/2014/main" id="{2626F5BC-61FC-48F0-8512-70836BC5CEBE}"/>
              </a:ext>
            </a:extLst>
          </p:cNvPr>
          <p:cNvPicPr>
            <a:picLocks noChangeAspect="1"/>
          </p:cNvPicPr>
          <p:nvPr/>
        </p:nvPicPr>
        <p:blipFill>
          <a:blip r:embed="rId2"/>
          <a:stretch>
            <a:fillRect/>
          </a:stretch>
        </p:blipFill>
        <p:spPr>
          <a:xfrm>
            <a:off x="1115616" y="548680"/>
            <a:ext cx="3305175" cy="2276475"/>
          </a:xfrm>
          <a:prstGeom prst="rect">
            <a:avLst/>
          </a:prstGeom>
        </p:spPr>
      </p:pic>
    </p:spTree>
    <p:extLst>
      <p:ext uri="{BB962C8B-B14F-4D97-AF65-F5344CB8AC3E}">
        <p14:creationId xmlns:p14="http://schemas.microsoft.com/office/powerpoint/2010/main" val="888345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25F25-29C5-48CE-B324-3EEC6C0E2DB7}"/>
              </a:ext>
            </a:extLst>
          </p:cNvPr>
          <p:cNvSpPr>
            <a:spLocks noGrp="1"/>
          </p:cNvSpPr>
          <p:nvPr>
            <p:ph idx="1"/>
          </p:nvPr>
        </p:nvSpPr>
        <p:spPr>
          <a:xfrm>
            <a:off x="457200" y="188640"/>
            <a:ext cx="8229600" cy="6336704"/>
          </a:xfrm>
        </p:spPr>
        <p:txBody>
          <a:bodyPr>
            <a:normAutofit fontScale="85000" lnSpcReduction="20000"/>
          </a:bodyPr>
          <a:lstStyle/>
          <a:p>
            <a:pPr marL="0" indent="0">
              <a:buNone/>
            </a:pPr>
            <a:r>
              <a:rPr lang="id-ID" dirty="0"/>
              <a:t>Perhatikan gambar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Usaha yang dapat dilakukan terhadap keadaan ini adalah dengan melakukan daur ulang sampah plastik. Dampak dari usaha ini terhadap lingkungan adalah....</a:t>
            </a:r>
          </a:p>
          <a:p>
            <a:pPr marL="514350" lvl="0" indent="-514350">
              <a:buFont typeface="+mj-lt"/>
              <a:buAutoNum type="alphaUcPeriod"/>
            </a:pPr>
            <a:r>
              <a:rPr lang="id-ID" dirty="0"/>
              <a:t>Bertambahnya produk lain berbahan plastik</a:t>
            </a:r>
          </a:p>
          <a:p>
            <a:pPr marL="514350" lvl="0" indent="-514350">
              <a:buFont typeface="+mj-lt"/>
              <a:buAutoNum type="alphaUcPeriod"/>
            </a:pPr>
            <a:r>
              <a:rPr lang="id-ID" dirty="0"/>
              <a:t>Membantu percepatan pelapukan bahan plastik</a:t>
            </a:r>
          </a:p>
          <a:p>
            <a:pPr marL="514350" lvl="0" indent="-514350">
              <a:buFont typeface="+mj-lt"/>
              <a:buAutoNum type="alphaUcPeriod"/>
            </a:pPr>
            <a:r>
              <a:rPr lang="id-ID" dirty="0"/>
              <a:t>Mengurangi penambahan bahan plastik di permukaan tanah</a:t>
            </a:r>
          </a:p>
          <a:p>
            <a:pPr marL="514350" lvl="0" indent="-514350">
              <a:buFont typeface="+mj-lt"/>
              <a:buAutoNum type="alphaUcPeriod"/>
            </a:pPr>
            <a:r>
              <a:rPr lang="id-ID" dirty="0"/>
              <a:t>Meningkatkan unsur hara dalam tanah yang dipelukan tanaman</a:t>
            </a:r>
          </a:p>
          <a:p>
            <a:pPr marL="0" indent="0">
              <a:buNone/>
            </a:pPr>
            <a:endParaRPr lang="id-ID" dirty="0"/>
          </a:p>
        </p:txBody>
      </p:sp>
      <p:pic>
        <p:nvPicPr>
          <p:cNvPr id="4" name="Picture 3">
            <a:extLst>
              <a:ext uri="{FF2B5EF4-FFF2-40B4-BE49-F238E27FC236}">
                <a16:creationId xmlns:a16="http://schemas.microsoft.com/office/drawing/2014/main" id="{CF0000E8-C2DF-4322-A051-31EB3A932C97}"/>
              </a:ext>
            </a:extLst>
          </p:cNvPr>
          <p:cNvPicPr/>
          <p:nvPr/>
        </p:nvPicPr>
        <p:blipFill rotWithShape="1">
          <a:blip r:embed="rId2">
            <a:extLst>
              <a:ext uri="{28A0092B-C50C-407E-A947-70E740481C1C}">
                <a14:useLocalDpi xmlns:a14="http://schemas.microsoft.com/office/drawing/2010/main" val="0"/>
              </a:ext>
            </a:extLst>
          </a:blip>
          <a:srcRect l="14286" t="10714"/>
          <a:stretch/>
        </p:blipFill>
        <p:spPr bwMode="auto">
          <a:xfrm>
            <a:off x="1259632" y="620688"/>
            <a:ext cx="3816424" cy="1944216"/>
          </a:xfrm>
          <a:prstGeom prst="rect">
            <a:avLst/>
          </a:prstGeom>
          <a:noFill/>
          <a:ln>
            <a:noFill/>
          </a:ln>
        </p:spPr>
      </p:pic>
    </p:spTree>
    <p:extLst>
      <p:ext uri="{BB962C8B-B14F-4D97-AF65-F5344CB8AC3E}">
        <p14:creationId xmlns:p14="http://schemas.microsoft.com/office/powerpoint/2010/main" val="391745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Contoh :</a:t>
            </a:r>
          </a:p>
        </p:txBody>
      </p:sp>
      <p:sp>
        <p:nvSpPr>
          <p:cNvPr id="3" name="Content Placeholder 2"/>
          <p:cNvSpPr>
            <a:spLocks noGrp="1"/>
          </p:cNvSpPr>
          <p:nvPr>
            <p:ph idx="1"/>
          </p:nvPr>
        </p:nvSpPr>
        <p:spPr>
          <a:xfrm>
            <a:off x="457200" y="1214422"/>
            <a:ext cx="8229600" cy="5429288"/>
          </a:xfrm>
        </p:spPr>
        <p:txBody>
          <a:bodyPr>
            <a:normAutofit fontScale="77500" lnSpcReduction="20000"/>
          </a:bodyPr>
          <a:lstStyle/>
          <a:p>
            <a:pPr lvl="0"/>
            <a:r>
              <a:rPr lang="en-US" dirty="0" err="1"/>
              <a:t>Suatu</a:t>
            </a:r>
            <a:r>
              <a:rPr lang="en-US" dirty="0"/>
              <a:t> </a:t>
            </a:r>
            <a:r>
              <a:rPr lang="en-US" dirty="0" err="1"/>
              <a:t>daerah</a:t>
            </a:r>
            <a:r>
              <a:rPr lang="en-US" dirty="0"/>
              <a:t> </a:t>
            </a:r>
            <a:r>
              <a:rPr lang="en-US" dirty="0" err="1"/>
              <a:t>aliran</a:t>
            </a:r>
            <a:r>
              <a:rPr lang="en-US" dirty="0"/>
              <a:t> </a:t>
            </a:r>
            <a:r>
              <a:rPr lang="en-US" dirty="0" err="1"/>
              <a:t>sungai</a:t>
            </a:r>
            <a:r>
              <a:rPr lang="en-US" dirty="0"/>
              <a:t>  </a:t>
            </a:r>
            <a:r>
              <a:rPr lang="en-US" dirty="0" err="1"/>
              <a:t>banyak</a:t>
            </a:r>
            <a:r>
              <a:rPr lang="en-US" dirty="0"/>
              <a:t> </a:t>
            </a:r>
            <a:r>
              <a:rPr lang="en-US" dirty="0" err="1"/>
              <a:t>ditemukan</a:t>
            </a:r>
            <a:r>
              <a:rPr lang="en-US" dirty="0"/>
              <a:t> </a:t>
            </a:r>
            <a:r>
              <a:rPr lang="en-US" dirty="0" err="1"/>
              <a:t>pabrik-pabrik</a:t>
            </a:r>
            <a:r>
              <a:rPr lang="en-US" dirty="0"/>
              <a:t> </a:t>
            </a:r>
            <a:r>
              <a:rPr lang="en-US" dirty="0" err="1"/>
              <a:t>industri</a:t>
            </a:r>
            <a:r>
              <a:rPr lang="en-US" dirty="0"/>
              <a:t> dan </a:t>
            </a:r>
            <a:r>
              <a:rPr lang="en-US" dirty="0" err="1"/>
              <a:t>ternyata</a:t>
            </a:r>
            <a:r>
              <a:rPr lang="en-US" dirty="0"/>
              <a:t> </a:t>
            </a:r>
            <a:r>
              <a:rPr lang="en-US" dirty="0" err="1"/>
              <a:t>kondisi</a:t>
            </a:r>
            <a:r>
              <a:rPr lang="en-US" dirty="0"/>
              <a:t> air di </a:t>
            </a:r>
            <a:r>
              <a:rPr lang="en-US" dirty="0" err="1"/>
              <a:t>sungai</a:t>
            </a:r>
            <a:r>
              <a:rPr lang="en-US" dirty="0"/>
              <a:t> </a:t>
            </a:r>
            <a:r>
              <a:rPr lang="en-US" dirty="0" err="1"/>
              <a:t>tersebut</a:t>
            </a:r>
            <a:r>
              <a:rPr lang="en-US" dirty="0"/>
              <a:t> </a:t>
            </a:r>
            <a:r>
              <a:rPr lang="en-US" dirty="0" err="1"/>
              <a:t>menjadi</a:t>
            </a:r>
            <a:r>
              <a:rPr lang="en-US" dirty="0"/>
              <a:t> </a:t>
            </a:r>
            <a:r>
              <a:rPr lang="en-US" dirty="0" err="1"/>
              <a:t>tercemar</a:t>
            </a:r>
            <a:r>
              <a:rPr lang="en-US" dirty="0"/>
              <a:t>. Sungai </a:t>
            </a:r>
            <a:r>
              <a:rPr lang="en-US" dirty="0" err="1"/>
              <a:t>terlihat</a:t>
            </a:r>
            <a:r>
              <a:rPr lang="en-US" dirty="0"/>
              <a:t> </a:t>
            </a:r>
            <a:r>
              <a:rPr lang="en-US" dirty="0" err="1"/>
              <a:t>berwarna</a:t>
            </a:r>
            <a:r>
              <a:rPr lang="en-US" dirty="0"/>
              <a:t> </a:t>
            </a:r>
            <a:r>
              <a:rPr lang="en-US" dirty="0" err="1"/>
              <a:t>hitam</a:t>
            </a:r>
            <a:r>
              <a:rPr lang="en-US" dirty="0"/>
              <a:t>, </a:t>
            </a:r>
            <a:r>
              <a:rPr lang="en-US" dirty="0" err="1"/>
              <a:t>mengeluarkan</a:t>
            </a:r>
            <a:r>
              <a:rPr lang="en-US" dirty="0"/>
              <a:t> </a:t>
            </a:r>
            <a:r>
              <a:rPr lang="en-US" dirty="0" err="1"/>
              <a:t>bau</a:t>
            </a:r>
            <a:r>
              <a:rPr lang="en-US" dirty="0"/>
              <a:t> </a:t>
            </a:r>
            <a:r>
              <a:rPr lang="en-US" dirty="0" err="1"/>
              <a:t>menyengat</a:t>
            </a:r>
            <a:r>
              <a:rPr lang="en-US" dirty="0"/>
              <a:t> dan </a:t>
            </a:r>
            <a:r>
              <a:rPr lang="en-US" dirty="0" err="1"/>
              <a:t>kadar</a:t>
            </a:r>
            <a:r>
              <a:rPr lang="en-US" dirty="0"/>
              <a:t> </a:t>
            </a:r>
            <a:r>
              <a:rPr lang="en-US" dirty="0" err="1"/>
              <a:t>oksigen</a:t>
            </a:r>
            <a:r>
              <a:rPr lang="en-US" dirty="0"/>
              <a:t> </a:t>
            </a:r>
            <a:r>
              <a:rPr lang="en-US" dirty="0" err="1"/>
              <a:t>dalam</a:t>
            </a:r>
            <a:r>
              <a:rPr lang="en-US" dirty="0"/>
              <a:t> air </a:t>
            </a:r>
            <a:r>
              <a:rPr lang="en-US" dirty="0" err="1"/>
              <a:t>berkurang</a:t>
            </a:r>
            <a:r>
              <a:rPr lang="en-US" dirty="0"/>
              <a:t>. Usaha  yang </a:t>
            </a:r>
            <a:r>
              <a:rPr lang="en-US" dirty="0" err="1"/>
              <a:t>dapat</a:t>
            </a:r>
            <a:r>
              <a:rPr lang="en-US" dirty="0"/>
              <a:t> </a:t>
            </a:r>
            <a:r>
              <a:rPr lang="en-US" dirty="0" err="1"/>
              <a:t>dilakukan</a:t>
            </a:r>
            <a:r>
              <a:rPr lang="en-US" dirty="0"/>
              <a:t> </a:t>
            </a:r>
            <a:r>
              <a:rPr lang="en-US" dirty="0" err="1"/>
              <a:t>untuk</a:t>
            </a:r>
            <a:r>
              <a:rPr lang="en-US" dirty="0"/>
              <a:t> </a:t>
            </a:r>
            <a:r>
              <a:rPr lang="en-US" dirty="0" err="1"/>
              <a:t>mengatasi</a:t>
            </a:r>
            <a:r>
              <a:rPr lang="en-US" dirty="0"/>
              <a:t> </a:t>
            </a:r>
            <a:r>
              <a:rPr lang="en-US" dirty="0" err="1"/>
              <a:t>pencemaran</a:t>
            </a:r>
            <a:r>
              <a:rPr lang="en-US" dirty="0"/>
              <a:t> </a:t>
            </a:r>
            <a:r>
              <a:rPr lang="en-US" dirty="0" err="1"/>
              <a:t>tersebut</a:t>
            </a:r>
            <a:r>
              <a:rPr lang="en-US" dirty="0"/>
              <a:t> </a:t>
            </a:r>
            <a:r>
              <a:rPr lang="id-ID" dirty="0"/>
              <a:t>dengan membuat saluran khusus dan bak pengolahan limbah.Keuntungan dari usaha yang dilakukan adalah....</a:t>
            </a:r>
          </a:p>
          <a:p>
            <a:pPr marL="987425" lvl="0" indent="-354013">
              <a:buFont typeface="+mj-lt"/>
              <a:buAutoNum type="alphaUcPeriod"/>
            </a:pPr>
            <a:r>
              <a:rPr lang="id-ID" dirty="0"/>
              <a:t>dapat dilakukan penambahan oksigen yang terlarut dan pengendapan logam-logam berat terlebih dahulu.</a:t>
            </a:r>
          </a:p>
          <a:p>
            <a:pPr marL="987425" lvl="0" indent="-354013">
              <a:buFont typeface="+mj-lt"/>
              <a:buAutoNum type="alphaUcPeriod"/>
            </a:pPr>
            <a:r>
              <a:rPr lang="id-ID" dirty="0"/>
              <a:t>Mengendapkan logam dan mengubah warna air yang lebih jernih</a:t>
            </a:r>
          </a:p>
          <a:p>
            <a:pPr marL="987425" lvl="0" indent="-354013">
              <a:buFont typeface="+mj-lt"/>
              <a:buAutoNum type="alphaUcPeriod"/>
            </a:pPr>
            <a:r>
              <a:rPr lang="id-ID" dirty="0"/>
              <a:t>Zat pencemar dapat menyerap ke dalam tanah terlebih dahulu sehingga tidak berbau</a:t>
            </a:r>
          </a:p>
          <a:p>
            <a:pPr marL="987425" lvl="0" indent="-354013">
              <a:buFont typeface="+mj-lt"/>
              <a:buAutoNum type="alphaUcPeriod"/>
            </a:pPr>
            <a:r>
              <a:rPr lang="id-ID" dirty="0"/>
              <a:t>Air dapat dialirkan ke lahan pertanian lebih mudah sehingga lebih subur tanahnya  </a:t>
            </a:r>
          </a:p>
          <a:p>
            <a:pPr>
              <a:buNone/>
            </a:pP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97106"/>
          </a:xfrm>
        </p:spPr>
        <p:txBody>
          <a:bodyPr>
            <a:normAutofit fontScale="90000"/>
          </a:bodyPr>
          <a:lstStyle/>
          <a:p>
            <a:pPr algn="l">
              <a:tabLst>
                <a:tab pos="354013" algn="l"/>
              </a:tabLst>
            </a:pPr>
            <a:r>
              <a:rPr lang="id-ID" dirty="0"/>
              <a:t>Materi :</a:t>
            </a:r>
            <a:br>
              <a:rPr lang="id-ID" dirty="0"/>
            </a:br>
            <a:r>
              <a:rPr lang="id-ID" dirty="0"/>
              <a:t>- Kunci determinasi makhluk hidup</a:t>
            </a:r>
            <a:br>
              <a:rPr lang="id-ID" dirty="0"/>
            </a:br>
            <a:r>
              <a:rPr lang="id-ID" dirty="0"/>
              <a:t>- Dasar pengelompokan makhluk 	hidup</a:t>
            </a:r>
          </a:p>
        </p:txBody>
      </p:sp>
      <p:sp>
        <p:nvSpPr>
          <p:cNvPr id="3" name="Content Placeholder 2"/>
          <p:cNvSpPr>
            <a:spLocks noGrp="1"/>
          </p:cNvSpPr>
          <p:nvPr>
            <p:ph idx="1"/>
          </p:nvPr>
        </p:nvSpPr>
        <p:spPr>
          <a:xfrm>
            <a:off x="457200" y="3643314"/>
            <a:ext cx="8229600" cy="2482849"/>
          </a:xfrm>
        </p:spPr>
        <p:txBody>
          <a:bodyPr>
            <a:normAutofit fontScale="77500" lnSpcReduction="20000"/>
          </a:bodyPr>
          <a:lstStyle/>
          <a:p>
            <a:pPr marL="0" indent="0">
              <a:buNone/>
            </a:pPr>
            <a:r>
              <a:rPr lang="id-ID" sz="4400" dirty="0"/>
              <a:t>Indikator : </a:t>
            </a:r>
          </a:p>
          <a:p>
            <a:pPr marL="0" indent="0">
              <a:buFontTx/>
              <a:buChar char="-"/>
              <a:tabLst>
                <a:tab pos="265113" algn="l"/>
              </a:tabLst>
            </a:pPr>
            <a:r>
              <a:rPr lang="id-ID" sz="4400" dirty="0"/>
              <a:t>menerapkan prosedur 	pengklasifikasian 	makhluk hidup</a:t>
            </a:r>
          </a:p>
          <a:p>
            <a:pPr marL="0" indent="0">
              <a:buFontTx/>
              <a:buChar char="-"/>
              <a:tabLst>
                <a:tab pos="265113" algn="l"/>
              </a:tabLst>
            </a:pPr>
            <a:r>
              <a:rPr lang="id-ID" sz="4400" dirty="0"/>
              <a:t> pengelompokan 	makhluk hidup berdasarkan ciri-cirinya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Contoh </a:t>
            </a:r>
          </a:p>
        </p:txBody>
      </p:sp>
      <p:sp>
        <p:nvSpPr>
          <p:cNvPr id="3" name="Content Placeholder 2"/>
          <p:cNvSpPr>
            <a:spLocks noGrp="1"/>
          </p:cNvSpPr>
          <p:nvPr>
            <p:ph idx="1"/>
          </p:nvPr>
        </p:nvSpPr>
        <p:spPr>
          <a:xfrm>
            <a:off x="457200" y="1142984"/>
            <a:ext cx="8229600" cy="4983179"/>
          </a:xfrm>
        </p:spPr>
        <p:txBody>
          <a:bodyPr>
            <a:normAutofit fontScale="62500" lnSpcReduction="20000"/>
          </a:bodyPr>
          <a:lstStyle/>
          <a:p>
            <a:pPr lvl="0">
              <a:buNone/>
            </a:pPr>
            <a:r>
              <a:rPr lang="id-ID" dirty="0"/>
              <a:t>Perhatikan kunci determinasi tumbuhan berikut ini !</a:t>
            </a:r>
          </a:p>
          <a:p>
            <a:pPr>
              <a:buNone/>
            </a:pPr>
            <a:r>
              <a:rPr lang="id-ID" dirty="0"/>
              <a:t>1. 	a. Tumbuhan tidak berpembuluh ....................... </a:t>
            </a:r>
            <a:r>
              <a:rPr lang="id-ID" i="1" dirty="0"/>
              <a:t>Bryophyta</a:t>
            </a:r>
            <a:endParaRPr lang="id-ID" dirty="0"/>
          </a:p>
          <a:p>
            <a:pPr>
              <a:buNone/>
            </a:pPr>
            <a:r>
              <a:rPr lang="id-ID" dirty="0"/>
              <a:t>	b. tumbuhan berpembuluh.................................. </a:t>
            </a:r>
            <a:r>
              <a:rPr lang="id-ID" i="1" dirty="0"/>
              <a:t>Trachaeophyta</a:t>
            </a:r>
            <a:endParaRPr lang="id-ID" dirty="0"/>
          </a:p>
          <a:p>
            <a:pPr>
              <a:buNone/>
            </a:pPr>
            <a:r>
              <a:rPr lang="id-ID" dirty="0"/>
              <a:t>2. 	a. Belum memilki batang dan daun ......................  lumut hati</a:t>
            </a:r>
          </a:p>
          <a:p>
            <a:pPr>
              <a:buNone/>
            </a:pPr>
            <a:r>
              <a:rPr lang="id-ID" dirty="0"/>
              <a:t>	b. memiliki rizoid, batang dan daun ......................  lumut daun</a:t>
            </a:r>
          </a:p>
          <a:p>
            <a:pPr>
              <a:buNone/>
            </a:pPr>
            <a:r>
              <a:rPr lang="id-ID" dirty="0"/>
              <a:t>3. 	a. biji tidak ditutupi bakal buah .......................... </a:t>
            </a:r>
            <a:r>
              <a:rPr lang="id-ID" i="1" dirty="0"/>
              <a:t>Gymnospermae</a:t>
            </a:r>
            <a:endParaRPr lang="id-ID" dirty="0"/>
          </a:p>
          <a:p>
            <a:pPr>
              <a:buNone/>
            </a:pPr>
            <a:r>
              <a:rPr lang="id-ID" dirty="0"/>
              <a:t>	b. biji tertutupi bakal buah ................................. </a:t>
            </a:r>
            <a:r>
              <a:rPr lang="id-ID" i="1" dirty="0"/>
              <a:t>Angiospermae</a:t>
            </a:r>
            <a:endParaRPr lang="id-ID" dirty="0"/>
          </a:p>
          <a:p>
            <a:pPr>
              <a:buNone/>
            </a:pPr>
            <a:r>
              <a:rPr lang="id-ID" dirty="0"/>
              <a:t>4. 	a. Memilki bentuk daun seperti jarum ............... Coniferae</a:t>
            </a:r>
          </a:p>
          <a:p>
            <a:pPr>
              <a:buNone/>
            </a:pPr>
            <a:r>
              <a:rPr lang="id-ID" dirty="0"/>
              <a:t>	b. memilki bentuk daun tidak seperti jarum .......Genetinae</a:t>
            </a:r>
          </a:p>
          <a:p>
            <a:pPr>
              <a:buNone/>
            </a:pPr>
            <a:r>
              <a:rPr lang="id-ID" dirty="0"/>
              <a:t>5 	a. Berbiji tunggal ................................................... Monokotil</a:t>
            </a:r>
          </a:p>
          <a:p>
            <a:pPr>
              <a:buNone/>
            </a:pPr>
            <a:r>
              <a:rPr lang="id-ID" dirty="0"/>
              <a:t>	b. Berbiji belah ...................................................... Dikotil		</a:t>
            </a:r>
          </a:p>
          <a:p>
            <a:pPr marL="0" indent="0">
              <a:buNone/>
            </a:pPr>
            <a:r>
              <a:rPr lang="id-ID" dirty="0"/>
              <a:t>Contoh tumbuhan yang berkunci determinasi 1b ,3a 4a adalah....</a:t>
            </a:r>
          </a:p>
          <a:p>
            <a:pPr marL="514350" lvl="0" indent="-514350">
              <a:buFont typeface="+mj-lt"/>
              <a:buAutoNum type="alphaUcPeriod"/>
            </a:pPr>
            <a:r>
              <a:rPr lang="id-ID" dirty="0"/>
              <a:t>Kelapa (</a:t>
            </a:r>
            <a:r>
              <a:rPr lang="id-ID" i="1" dirty="0"/>
              <a:t>cocos nucifera</a:t>
            </a:r>
            <a:r>
              <a:rPr lang="id-ID" dirty="0"/>
              <a:t>)</a:t>
            </a:r>
          </a:p>
          <a:p>
            <a:pPr marL="514350" lvl="0" indent="-514350">
              <a:buFont typeface="+mj-lt"/>
              <a:buAutoNum type="alphaUcPeriod"/>
            </a:pPr>
            <a:r>
              <a:rPr lang="id-ID" dirty="0"/>
              <a:t>Pinus (</a:t>
            </a:r>
            <a:r>
              <a:rPr lang="id-ID" i="1" dirty="0"/>
              <a:t>Pinus mercusii</a:t>
            </a:r>
            <a:r>
              <a:rPr lang="id-ID" dirty="0"/>
              <a:t>)</a:t>
            </a:r>
          </a:p>
          <a:p>
            <a:pPr marL="514350" lvl="0" indent="-514350">
              <a:buFont typeface="+mj-lt"/>
              <a:buAutoNum type="alphaUcPeriod"/>
            </a:pPr>
            <a:r>
              <a:rPr lang="id-ID" dirty="0"/>
              <a:t>Damar (</a:t>
            </a:r>
            <a:r>
              <a:rPr lang="id-ID" i="1" dirty="0"/>
              <a:t>Agathis dammara</a:t>
            </a:r>
            <a:r>
              <a:rPr lang="id-ID" dirty="0"/>
              <a:t>)</a:t>
            </a:r>
          </a:p>
          <a:p>
            <a:pPr marL="514350" lvl="0" indent="-514350">
              <a:buFont typeface="+mj-lt"/>
              <a:buAutoNum type="alphaUcPeriod"/>
            </a:pPr>
            <a:r>
              <a:rPr lang="id-ID" dirty="0"/>
              <a:t>Pisang (</a:t>
            </a:r>
            <a:r>
              <a:rPr lang="id-ID" i="1" dirty="0"/>
              <a:t>Musa sp</a:t>
            </a:r>
            <a:r>
              <a:rPr lang="id-ID" dirty="0"/>
              <a:t>)</a:t>
            </a:r>
          </a:p>
          <a:p>
            <a:pPr>
              <a:buNone/>
            </a:pPr>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id-ID"/>
              <a:t>Contoh</a:t>
            </a:r>
          </a:p>
        </p:txBody>
      </p:sp>
      <p:sp>
        <p:nvSpPr>
          <p:cNvPr id="3" name="Content Placeholder 2"/>
          <p:cNvSpPr>
            <a:spLocks noGrp="1"/>
          </p:cNvSpPr>
          <p:nvPr>
            <p:ph idx="1"/>
          </p:nvPr>
        </p:nvSpPr>
        <p:spPr>
          <a:xfrm>
            <a:off x="457200" y="1071546"/>
            <a:ext cx="8229600" cy="5054617"/>
          </a:xfrm>
        </p:spPr>
        <p:txBody>
          <a:bodyPr>
            <a:normAutofit fontScale="92500" lnSpcReduction="20000"/>
          </a:bodyPr>
          <a:lstStyle/>
          <a:p>
            <a:pPr>
              <a:buNone/>
            </a:pPr>
            <a:r>
              <a:rPr lang="id-ID" dirty="0"/>
              <a:t>Perhatikan gambar hewan berikut ini :</a:t>
            </a:r>
          </a:p>
          <a:p>
            <a:pPr>
              <a:buNone/>
            </a:pPr>
            <a:endParaRPr lang="id-ID" dirty="0"/>
          </a:p>
          <a:p>
            <a:pPr>
              <a:buNone/>
            </a:pPr>
            <a:endParaRPr lang="id-ID" dirty="0"/>
          </a:p>
          <a:p>
            <a:pPr>
              <a:buNone/>
            </a:pPr>
            <a:endParaRPr lang="id-ID" dirty="0"/>
          </a:p>
          <a:p>
            <a:pPr>
              <a:buNone/>
            </a:pPr>
            <a:r>
              <a:rPr lang="id-ID" dirty="0"/>
              <a:t>Hewan-hewan yang memiliki kekerabatan yang paling dekat adalah ....</a:t>
            </a:r>
          </a:p>
          <a:p>
            <a:pPr marL="1341438" indent="-619125">
              <a:buFont typeface="+mj-lt"/>
              <a:buAutoNum type="alphaUcPeriod"/>
            </a:pPr>
            <a:r>
              <a:rPr lang="id-ID" dirty="0"/>
              <a:t>1 dan 2</a:t>
            </a:r>
          </a:p>
          <a:p>
            <a:pPr marL="1341438" indent="-619125">
              <a:buFont typeface="+mj-lt"/>
              <a:buAutoNum type="alphaUcPeriod"/>
            </a:pPr>
            <a:r>
              <a:rPr lang="id-ID" dirty="0"/>
              <a:t>1 dan 3</a:t>
            </a:r>
          </a:p>
          <a:p>
            <a:pPr marL="1341438" indent="-619125">
              <a:buFont typeface="+mj-lt"/>
              <a:buAutoNum type="alphaUcPeriod"/>
            </a:pPr>
            <a:r>
              <a:rPr lang="id-ID" dirty="0"/>
              <a:t>2 dan 4</a:t>
            </a:r>
          </a:p>
          <a:p>
            <a:pPr marL="1341438" indent="-619125">
              <a:buFont typeface="+mj-lt"/>
              <a:buAutoNum type="alphaUcPeriod"/>
            </a:pPr>
            <a:r>
              <a:rPr lang="id-ID" dirty="0"/>
              <a:t>3 dan 4</a:t>
            </a:r>
          </a:p>
          <a:p>
            <a:pPr>
              <a:buNone/>
            </a:pPr>
            <a:r>
              <a:rPr lang="id-ID" dirty="0"/>
              <a:t>	</a:t>
            </a:r>
          </a:p>
          <a:p>
            <a:pPr>
              <a:buNone/>
            </a:pPr>
            <a:endParaRPr lang="id-ID" dirty="0"/>
          </a:p>
        </p:txBody>
      </p:sp>
      <p:pic>
        <p:nvPicPr>
          <p:cNvPr id="5" name="Picture 4"/>
          <p:cNvPicPr/>
          <p:nvPr/>
        </p:nvPicPr>
        <p:blipFill>
          <a:blip r:embed="rId2"/>
          <a:srcRect/>
          <a:stretch>
            <a:fillRect/>
          </a:stretch>
        </p:blipFill>
        <p:spPr bwMode="auto">
          <a:xfrm>
            <a:off x="1214414" y="1714488"/>
            <a:ext cx="5929354" cy="128588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4D327-97ED-47A7-A83D-77669A9634E5}"/>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D18EC28F-56B9-4A22-920D-0409533758D3}"/>
              </a:ext>
            </a:extLst>
          </p:cNvPr>
          <p:cNvSpPr>
            <a:spLocks noGrp="1"/>
          </p:cNvSpPr>
          <p:nvPr>
            <p:ph idx="1"/>
          </p:nvPr>
        </p:nvSpPr>
        <p:spPr/>
        <p:txBody>
          <a:bodyPr>
            <a:normAutofit fontScale="77500" lnSpcReduction="20000"/>
          </a:bodyPr>
          <a:lstStyle/>
          <a:p>
            <a:r>
              <a:rPr lang="id-ID" dirty="0"/>
              <a:t>Perhatikan gambar hewan berikut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Hewan-hewan yang dikelompokan kedalam hewan Arachnoidea adalah 	....</a:t>
            </a:r>
          </a:p>
          <a:p>
            <a:pPr marL="514350" lvl="0" indent="-514350">
              <a:buFont typeface="+mj-lt"/>
              <a:buAutoNum type="alphaUcPeriod"/>
            </a:pPr>
            <a:r>
              <a:rPr lang="id-ID" dirty="0"/>
              <a:t>1 dan 2</a:t>
            </a:r>
          </a:p>
          <a:p>
            <a:pPr marL="514350" lvl="0" indent="-514350">
              <a:buFont typeface="+mj-lt"/>
              <a:buAutoNum type="alphaUcPeriod"/>
            </a:pPr>
            <a:r>
              <a:rPr lang="id-ID" dirty="0"/>
              <a:t>1 dan 3</a:t>
            </a:r>
          </a:p>
          <a:p>
            <a:pPr marL="514350" lvl="0" indent="-514350">
              <a:buFont typeface="+mj-lt"/>
              <a:buAutoNum type="alphaUcPeriod"/>
            </a:pPr>
            <a:r>
              <a:rPr lang="id-ID" dirty="0"/>
              <a:t>2 dan 4</a:t>
            </a:r>
          </a:p>
          <a:p>
            <a:pPr marL="514350" lvl="0" indent="-514350">
              <a:buFont typeface="+mj-lt"/>
              <a:buAutoNum type="alphaUcPeriod"/>
            </a:pPr>
            <a:r>
              <a:rPr lang="id-ID" dirty="0"/>
              <a:t>3 dan 4</a:t>
            </a:r>
          </a:p>
          <a:p>
            <a:endParaRPr lang="id-ID" dirty="0"/>
          </a:p>
        </p:txBody>
      </p:sp>
      <p:pic>
        <p:nvPicPr>
          <p:cNvPr id="5" name="Picture 4">
            <a:extLst>
              <a:ext uri="{FF2B5EF4-FFF2-40B4-BE49-F238E27FC236}">
                <a16:creationId xmlns:a16="http://schemas.microsoft.com/office/drawing/2014/main" id="{FB1DA6EA-AA02-4F06-BF34-D52F1FE21D2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268854"/>
            <a:ext cx="5472608" cy="1448177"/>
          </a:xfrm>
          <a:prstGeom prst="rect">
            <a:avLst/>
          </a:prstGeom>
          <a:noFill/>
          <a:ln w="9525">
            <a:noFill/>
            <a:miter lim="800000"/>
            <a:headEnd/>
            <a:tailEnd/>
          </a:ln>
        </p:spPr>
      </p:pic>
    </p:spTree>
    <p:extLst>
      <p:ext uri="{BB962C8B-B14F-4D97-AF65-F5344CB8AC3E}">
        <p14:creationId xmlns:p14="http://schemas.microsoft.com/office/powerpoint/2010/main" val="3355967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id-ID" dirty="0"/>
              <a:t>Contoh </a:t>
            </a:r>
          </a:p>
        </p:txBody>
      </p:sp>
      <p:sp>
        <p:nvSpPr>
          <p:cNvPr id="3" name="Content Placeholder 2"/>
          <p:cNvSpPr>
            <a:spLocks noGrp="1"/>
          </p:cNvSpPr>
          <p:nvPr>
            <p:ph idx="1"/>
          </p:nvPr>
        </p:nvSpPr>
        <p:spPr>
          <a:xfrm>
            <a:off x="457200" y="1071546"/>
            <a:ext cx="8229600" cy="5572164"/>
          </a:xfrm>
        </p:spPr>
        <p:txBody>
          <a:bodyPr>
            <a:normAutofit fontScale="92500"/>
          </a:bodyPr>
          <a:lstStyle/>
          <a:p>
            <a:pPr lvl="0"/>
            <a:r>
              <a:rPr lang="id-ID" dirty="0"/>
              <a:t>Perhatikan gambar berikut ini :</a:t>
            </a:r>
          </a:p>
          <a:p>
            <a:pPr>
              <a:buNone/>
            </a:pPr>
            <a:r>
              <a:rPr lang="id-ID" dirty="0"/>
              <a:t>	</a:t>
            </a:r>
          </a:p>
          <a:p>
            <a:pPr>
              <a:buNone/>
            </a:pPr>
            <a:endParaRPr lang="id-ID" dirty="0"/>
          </a:p>
          <a:p>
            <a:pPr>
              <a:buNone/>
            </a:pPr>
            <a:endParaRPr lang="id-ID" dirty="0"/>
          </a:p>
          <a:p>
            <a:pPr>
              <a:buNone/>
            </a:pPr>
            <a:r>
              <a:rPr lang="id-ID" dirty="0"/>
              <a:t>Berdasarkan ciri-ciri yang yang nampak pada hewan ini ,maka kelompok hewan ini adalah....</a:t>
            </a:r>
          </a:p>
          <a:p>
            <a:pPr marL="514350" lvl="0" indent="-514350">
              <a:buFont typeface="+mj-lt"/>
              <a:buAutoNum type="alphaUcPeriod"/>
            </a:pPr>
            <a:r>
              <a:rPr lang="id-ID" dirty="0"/>
              <a:t>Pisces</a:t>
            </a:r>
          </a:p>
          <a:p>
            <a:pPr marL="514350" lvl="0" indent="-514350">
              <a:buFont typeface="+mj-lt"/>
              <a:buAutoNum type="alphaUcPeriod"/>
            </a:pPr>
            <a:r>
              <a:rPr lang="id-ID" dirty="0"/>
              <a:t>Amphibia</a:t>
            </a:r>
          </a:p>
          <a:p>
            <a:pPr marL="514350" lvl="0" indent="-514350">
              <a:buFont typeface="+mj-lt"/>
              <a:buAutoNum type="alphaUcPeriod"/>
            </a:pPr>
            <a:r>
              <a:rPr lang="id-ID" dirty="0"/>
              <a:t>Reptilia</a:t>
            </a:r>
          </a:p>
          <a:p>
            <a:pPr marL="514350" lvl="0" indent="-514350">
              <a:buFont typeface="+mj-lt"/>
              <a:buAutoNum type="alphaUcPeriod"/>
            </a:pPr>
            <a:r>
              <a:rPr lang="id-ID" dirty="0"/>
              <a:t>Mamalia </a:t>
            </a:r>
          </a:p>
          <a:p>
            <a:pPr>
              <a:buNone/>
            </a:pPr>
            <a:endParaRPr lang="id-ID" dirty="0"/>
          </a:p>
        </p:txBody>
      </p:sp>
      <p:pic>
        <p:nvPicPr>
          <p:cNvPr id="6" name="Picture 5"/>
          <p:cNvPicPr/>
          <p:nvPr/>
        </p:nvPicPr>
        <p:blipFill>
          <a:blip r:embed="rId2"/>
          <a:srcRect/>
          <a:stretch>
            <a:fillRect/>
          </a:stretch>
        </p:blipFill>
        <p:spPr bwMode="auto">
          <a:xfrm>
            <a:off x="928662" y="1785926"/>
            <a:ext cx="5643602" cy="142876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a:t>
            </a:r>
            <a:br>
              <a:rPr lang="id-ID"/>
            </a:br>
            <a:r>
              <a:rPr lang="id-ID"/>
              <a:t>Otot, tulang dan persendian</a:t>
            </a:r>
            <a:endParaRPr lang="id-ID" dirty="0"/>
          </a:p>
        </p:txBody>
      </p:sp>
      <p:sp>
        <p:nvSpPr>
          <p:cNvPr id="3" name="Content Placeholder 2"/>
          <p:cNvSpPr>
            <a:spLocks noGrp="1"/>
          </p:cNvSpPr>
          <p:nvPr>
            <p:ph idx="1"/>
          </p:nvPr>
        </p:nvSpPr>
        <p:spPr>
          <a:xfrm>
            <a:off x="457200" y="2714620"/>
            <a:ext cx="8229600" cy="3411543"/>
          </a:xfrm>
        </p:spPr>
        <p:txBody>
          <a:bodyPr/>
          <a:lstStyle/>
          <a:p>
            <a:pPr>
              <a:buNone/>
            </a:pPr>
            <a:r>
              <a:rPr lang="id-ID" dirty="0"/>
              <a:t>Indikator : Mendiskripsikan Sistem gerak pada manusia ( persendian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CB7A-AA5E-40C1-871B-72B5C1B68268}"/>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D53B3746-5224-4570-87EE-AB649B0243FA}"/>
              </a:ext>
            </a:extLst>
          </p:cNvPr>
          <p:cNvSpPr>
            <a:spLocks noGrp="1"/>
          </p:cNvSpPr>
          <p:nvPr>
            <p:ph idx="1"/>
          </p:nvPr>
        </p:nvSpPr>
        <p:spPr/>
        <p:txBody>
          <a:bodyPr>
            <a:normAutofit fontScale="85000" lnSpcReduction="20000"/>
          </a:bodyPr>
          <a:lstStyle/>
          <a:p>
            <a:r>
              <a:rPr lang="id-ID" dirty="0"/>
              <a:t>Perhatikan gambar di bawah ini!</a:t>
            </a:r>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Pasangan o</a:t>
            </a:r>
            <a:r>
              <a:rPr lang="es-ES" dirty="0" err="1"/>
              <a:t>tot</a:t>
            </a:r>
            <a:r>
              <a:rPr lang="es-ES" dirty="0"/>
              <a:t> </a:t>
            </a:r>
            <a:r>
              <a:rPr lang="id-ID" dirty="0"/>
              <a:t>yang bekerja</a:t>
            </a:r>
            <a:r>
              <a:rPr lang="es-ES" dirty="0"/>
              <a:t> </a:t>
            </a:r>
            <a:r>
              <a:rPr lang="es-ES" dirty="0" err="1"/>
              <a:t>untuk</a:t>
            </a:r>
            <a:r>
              <a:rPr lang="es-ES" dirty="0"/>
              <a:t> </a:t>
            </a:r>
            <a:r>
              <a:rPr lang="es-ES" dirty="0" err="1"/>
              <a:t>melakukan</a:t>
            </a:r>
            <a:r>
              <a:rPr lang="es-ES" dirty="0"/>
              <a:t> </a:t>
            </a:r>
            <a:r>
              <a:rPr lang="es-ES" dirty="0" err="1"/>
              <a:t>gerakan</a:t>
            </a:r>
            <a:r>
              <a:rPr lang="es-ES" dirty="0"/>
              <a:t> </a:t>
            </a:r>
            <a:r>
              <a:rPr lang="es-ES" dirty="0" err="1"/>
              <a:t>lengan</a:t>
            </a:r>
            <a:r>
              <a:rPr lang="es-ES" dirty="0"/>
              <a:t> </a:t>
            </a:r>
            <a:r>
              <a:rPr lang="id-ID" dirty="0"/>
              <a:t> seperti gambar A dan B adalah</a:t>
            </a:r>
            <a:r>
              <a:rPr lang="es-ES" dirty="0"/>
              <a:t> ....</a:t>
            </a:r>
            <a:endParaRPr lang="id-ID" dirty="0"/>
          </a:p>
          <a:p>
            <a:pPr marL="514350" lvl="0" indent="-514350">
              <a:buFont typeface="+mj-lt"/>
              <a:buAutoNum type="alphaUcPeriod"/>
            </a:pPr>
            <a:r>
              <a:rPr lang="id-ID" dirty="0"/>
              <a:t>1 dan X</a:t>
            </a:r>
          </a:p>
          <a:p>
            <a:pPr marL="514350" lvl="0" indent="-514350">
              <a:buFont typeface="+mj-lt"/>
              <a:buAutoNum type="alphaUcPeriod"/>
            </a:pPr>
            <a:r>
              <a:rPr lang="id-ID" dirty="0"/>
              <a:t>1 dan Y</a:t>
            </a:r>
          </a:p>
          <a:p>
            <a:pPr marL="514350" lvl="0" indent="-514350">
              <a:buFont typeface="+mj-lt"/>
              <a:buAutoNum type="alphaUcPeriod"/>
            </a:pPr>
            <a:r>
              <a:rPr lang="id-ID" dirty="0"/>
              <a:t>2 dan X</a:t>
            </a:r>
          </a:p>
          <a:p>
            <a:pPr marL="514350" lvl="0" indent="-514350">
              <a:buFont typeface="+mj-lt"/>
              <a:buAutoNum type="alphaUcPeriod"/>
            </a:pPr>
            <a:r>
              <a:rPr lang="id-ID" dirty="0"/>
              <a:t>2 dan Y</a:t>
            </a:r>
          </a:p>
          <a:p>
            <a:pPr marL="0" indent="0">
              <a:buNone/>
            </a:pPr>
            <a:endParaRPr lang="id-ID" dirty="0"/>
          </a:p>
        </p:txBody>
      </p:sp>
      <p:pic>
        <p:nvPicPr>
          <p:cNvPr id="7" name="Picture 6">
            <a:extLst>
              <a:ext uri="{FF2B5EF4-FFF2-40B4-BE49-F238E27FC236}">
                <a16:creationId xmlns:a16="http://schemas.microsoft.com/office/drawing/2014/main" id="{78B01687-6F40-4DFA-8B4B-BEE6EEC6B5B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44824"/>
            <a:ext cx="2265040" cy="1584176"/>
          </a:xfrm>
          <a:prstGeom prst="rect">
            <a:avLst/>
          </a:prstGeom>
          <a:noFill/>
          <a:ln>
            <a:noFill/>
          </a:ln>
        </p:spPr>
      </p:pic>
    </p:spTree>
    <p:extLst>
      <p:ext uri="{BB962C8B-B14F-4D97-AF65-F5344CB8AC3E}">
        <p14:creationId xmlns:p14="http://schemas.microsoft.com/office/powerpoint/2010/main" val="2139838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34E6A-7A31-41A0-855A-F70FBCDC4BDE}"/>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456D3716-C287-47DE-86DD-67AA394B0EDC}"/>
              </a:ext>
            </a:extLst>
          </p:cNvPr>
          <p:cNvSpPr>
            <a:spLocks noGrp="1"/>
          </p:cNvSpPr>
          <p:nvPr>
            <p:ph idx="1"/>
          </p:nvPr>
        </p:nvSpPr>
        <p:spPr/>
        <p:txBody>
          <a:bodyPr>
            <a:normAutofit fontScale="70000" lnSpcReduction="20000"/>
          </a:bodyPr>
          <a:lstStyle/>
          <a:p>
            <a:pPr marL="0" indent="0">
              <a:buNone/>
            </a:pPr>
            <a:r>
              <a:rPr lang="id-ID" dirty="0"/>
              <a:t>Perhatikan gambar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en-US" dirty="0"/>
              <a:t>Proses </a:t>
            </a:r>
            <a:r>
              <a:rPr lang="en-US" dirty="0" err="1"/>
              <a:t>gerak</a:t>
            </a:r>
            <a:r>
              <a:rPr lang="en-US" dirty="0"/>
              <a:t> </a:t>
            </a:r>
            <a:r>
              <a:rPr lang="id-ID" dirty="0"/>
              <a:t>dari A ke B </a:t>
            </a:r>
            <a:r>
              <a:rPr lang="en-US" dirty="0"/>
              <a:t>dan </a:t>
            </a:r>
            <a:r>
              <a:rPr lang="en-US" dirty="0" err="1"/>
              <a:t>sendi</a:t>
            </a:r>
            <a:r>
              <a:rPr lang="en-US" dirty="0"/>
              <a:t> yang </a:t>
            </a:r>
            <a:r>
              <a:rPr lang="en-US" dirty="0" err="1"/>
              <a:t>berperan</a:t>
            </a:r>
            <a:r>
              <a:rPr lang="en-US" dirty="0"/>
              <a:t> pada </a:t>
            </a:r>
            <a:r>
              <a:rPr lang="en-US" dirty="0" err="1"/>
              <a:t>gerakan</a:t>
            </a:r>
            <a:r>
              <a:rPr lang="en-US" dirty="0"/>
              <a:t> </a:t>
            </a:r>
            <a:r>
              <a:rPr lang="en-US" dirty="0" err="1"/>
              <a:t>ini</a:t>
            </a:r>
            <a:r>
              <a:rPr lang="en-US" dirty="0"/>
              <a:t> </a:t>
            </a:r>
            <a:r>
              <a:rPr lang="en-US" dirty="0" err="1"/>
              <a:t>adalah</a:t>
            </a:r>
            <a:r>
              <a:rPr lang="en-US" dirty="0"/>
              <a:t>....</a:t>
            </a:r>
            <a:endParaRPr lang="id-ID" dirty="0"/>
          </a:p>
          <a:p>
            <a:pPr marL="514350" lvl="0" indent="-514350">
              <a:buFont typeface="+mj-lt"/>
              <a:buAutoNum type="alphaUcPeriod"/>
            </a:pPr>
            <a:r>
              <a:rPr lang="en-US" dirty="0" err="1"/>
              <a:t>Otot</a:t>
            </a:r>
            <a:r>
              <a:rPr lang="en-US" dirty="0"/>
              <a:t> </a:t>
            </a:r>
            <a:r>
              <a:rPr lang="id-ID" dirty="0"/>
              <a:t>kaki</a:t>
            </a:r>
            <a:r>
              <a:rPr lang="en-US" dirty="0"/>
              <a:t> </a:t>
            </a:r>
            <a:r>
              <a:rPr lang="en-US" dirty="0" err="1"/>
              <a:t>melakukan</a:t>
            </a:r>
            <a:r>
              <a:rPr lang="en-US" dirty="0"/>
              <a:t> </a:t>
            </a:r>
            <a:r>
              <a:rPr lang="id-ID" dirty="0"/>
              <a:t>fleksi </a:t>
            </a:r>
            <a:r>
              <a:rPr lang="en-US" dirty="0" err="1"/>
              <a:t>dengan</a:t>
            </a:r>
            <a:r>
              <a:rPr lang="en-US" dirty="0"/>
              <a:t> </a:t>
            </a:r>
            <a:r>
              <a:rPr lang="en-US" dirty="0" err="1"/>
              <a:t>sendi</a:t>
            </a:r>
            <a:r>
              <a:rPr lang="en-US" dirty="0"/>
              <a:t> </a:t>
            </a:r>
            <a:r>
              <a:rPr lang="id-ID" dirty="0"/>
              <a:t>engsel</a:t>
            </a:r>
            <a:r>
              <a:rPr lang="en-US" dirty="0"/>
              <a:t> pada </a:t>
            </a:r>
            <a:r>
              <a:rPr lang="id-ID" dirty="0"/>
              <a:t>lututnya</a:t>
            </a:r>
          </a:p>
          <a:p>
            <a:pPr marL="514350" lvl="0" indent="-514350">
              <a:buFont typeface="+mj-lt"/>
              <a:buAutoNum type="alphaUcPeriod"/>
            </a:pPr>
            <a:r>
              <a:rPr lang="en-US" dirty="0" err="1"/>
              <a:t>Otot</a:t>
            </a:r>
            <a:r>
              <a:rPr lang="en-US" dirty="0"/>
              <a:t> </a:t>
            </a:r>
            <a:r>
              <a:rPr lang="id-ID" dirty="0"/>
              <a:t>kaki</a:t>
            </a:r>
            <a:r>
              <a:rPr lang="en-US" dirty="0"/>
              <a:t> </a:t>
            </a:r>
            <a:r>
              <a:rPr lang="en-US" dirty="0" err="1"/>
              <a:t>melakukan</a:t>
            </a:r>
            <a:r>
              <a:rPr lang="en-US" dirty="0"/>
              <a:t> </a:t>
            </a:r>
            <a:r>
              <a:rPr lang="id-ID" dirty="0"/>
              <a:t>ektensi</a:t>
            </a:r>
            <a:r>
              <a:rPr lang="en-US" dirty="0"/>
              <a:t> </a:t>
            </a:r>
            <a:r>
              <a:rPr lang="en-US" dirty="0" err="1"/>
              <a:t>dengan</a:t>
            </a:r>
            <a:r>
              <a:rPr lang="en-US" dirty="0"/>
              <a:t> </a:t>
            </a:r>
            <a:r>
              <a:rPr lang="en-US" dirty="0" err="1"/>
              <a:t>sendi</a:t>
            </a:r>
            <a:r>
              <a:rPr lang="en-US" dirty="0"/>
              <a:t> </a:t>
            </a:r>
            <a:r>
              <a:rPr lang="id-ID" dirty="0"/>
              <a:t>engsel</a:t>
            </a:r>
            <a:r>
              <a:rPr lang="en-US" dirty="0"/>
              <a:t> pada </a:t>
            </a:r>
            <a:r>
              <a:rPr lang="id-ID" dirty="0"/>
              <a:t>lututnya</a:t>
            </a:r>
          </a:p>
          <a:p>
            <a:pPr marL="514350" lvl="0" indent="-514350">
              <a:buFont typeface="+mj-lt"/>
              <a:buAutoNum type="alphaUcPeriod"/>
            </a:pPr>
            <a:r>
              <a:rPr lang="en-US" dirty="0" err="1"/>
              <a:t>Otot</a:t>
            </a:r>
            <a:r>
              <a:rPr lang="en-US" dirty="0"/>
              <a:t> </a:t>
            </a:r>
            <a:r>
              <a:rPr lang="id-ID" dirty="0"/>
              <a:t>kaki</a:t>
            </a:r>
            <a:r>
              <a:rPr lang="en-US" dirty="0"/>
              <a:t> </a:t>
            </a:r>
            <a:r>
              <a:rPr lang="en-US" dirty="0" err="1"/>
              <a:t>melakukan</a:t>
            </a:r>
            <a:r>
              <a:rPr lang="en-US" dirty="0"/>
              <a:t> </a:t>
            </a:r>
            <a:r>
              <a:rPr lang="en-US" dirty="0" err="1"/>
              <a:t>abduksi</a:t>
            </a:r>
            <a:r>
              <a:rPr lang="en-US" dirty="0"/>
              <a:t> </a:t>
            </a:r>
            <a:r>
              <a:rPr lang="en-US" dirty="0" err="1"/>
              <a:t>dengan</a:t>
            </a:r>
            <a:r>
              <a:rPr lang="en-US" dirty="0"/>
              <a:t> </a:t>
            </a:r>
            <a:r>
              <a:rPr lang="en-US" dirty="0" err="1"/>
              <a:t>sendi</a:t>
            </a:r>
            <a:r>
              <a:rPr lang="en-US" dirty="0"/>
              <a:t> </a:t>
            </a:r>
            <a:r>
              <a:rPr lang="en-US" dirty="0" err="1"/>
              <a:t>engsel</a:t>
            </a:r>
            <a:r>
              <a:rPr lang="en-US" dirty="0"/>
              <a:t> pada </a:t>
            </a:r>
            <a:r>
              <a:rPr lang="id-ID" dirty="0"/>
              <a:t>lututnya</a:t>
            </a:r>
          </a:p>
          <a:p>
            <a:pPr marL="514350" lvl="0" indent="-514350">
              <a:buFont typeface="+mj-lt"/>
              <a:buAutoNum type="alphaUcPeriod"/>
            </a:pPr>
            <a:r>
              <a:rPr lang="en-US" dirty="0" err="1"/>
              <a:t>Otot</a:t>
            </a:r>
            <a:r>
              <a:rPr lang="en-US" dirty="0"/>
              <a:t> </a:t>
            </a:r>
            <a:r>
              <a:rPr lang="en-US" dirty="0" err="1"/>
              <a:t>lengan</a:t>
            </a:r>
            <a:r>
              <a:rPr lang="en-US" dirty="0"/>
              <a:t> </a:t>
            </a:r>
            <a:r>
              <a:rPr lang="en-US" dirty="0" err="1"/>
              <a:t>melakukan</a:t>
            </a:r>
            <a:r>
              <a:rPr lang="en-US" dirty="0"/>
              <a:t> </a:t>
            </a:r>
            <a:r>
              <a:rPr lang="en-US" dirty="0" err="1"/>
              <a:t>adduksi</a:t>
            </a:r>
            <a:r>
              <a:rPr lang="en-US" dirty="0"/>
              <a:t> </a:t>
            </a:r>
            <a:r>
              <a:rPr lang="en-US" dirty="0" err="1"/>
              <a:t>dengan</a:t>
            </a:r>
            <a:r>
              <a:rPr lang="en-US" dirty="0"/>
              <a:t> </a:t>
            </a:r>
            <a:r>
              <a:rPr lang="en-US" dirty="0" err="1"/>
              <a:t>sendi</a:t>
            </a:r>
            <a:r>
              <a:rPr lang="en-US" dirty="0"/>
              <a:t> </a:t>
            </a:r>
            <a:r>
              <a:rPr lang="en-US" dirty="0" err="1"/>
              <a:t>engsel</a:t>
            </a:r>
            <a:r>
              <a:rPr lang="en-US" dirty="0"/>
              <a:t> pada </a:t>
            </a:r>
            <a:r>
              <a:rPr lang="id-ID" dirty="0"/>
              <a:t>lututnya </a:t>
            </a:r>
          </a:p>
          <a:p>
            <a:pPr marL="0" indent="0">
              <a:buNone/>
            </a:pPr>
            <a:endParaRPr lang="id-ID" dirty="0"/>
          </a:p>
        </p:txBody>
      </p:sp>
      <p:pic>
        <p:nvPicPr>
          <p:cNvPr id="4" name="Picture 3">
            <a:extLst>
              <a:ext uri="{FF2B5EF4-FFF2-40B4-BE49-F238E27FC236}">
                <a16:creationId xmlns:a16="http://schemas.microsoft.com/office/drawing/2014/main" id="{85654915-DF4B-4236-9FFA-B234FD2083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916832"/>
            <a:ext cx="2376264" cy="1512168"/>
          </a:xfrm>
          <a:prstGeom prst="rect">
            <a:avLst/>
          </a:prstGeom>
          <a:noFill/>
          <a:ln>
            <a:noFill/>
          </a:ln>
        </p:spPr>
      </p:pic>
    </p:spTree>
    <p:extLst>
      <p:ext uri="{BB962C8B-B14F-4D97-AF65-F5344CB8AC3E}">
        <p14:creationId xmlns:p14="http://schemas.microsoft.com/office/powerpoint/2010/main" val="1395814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372E80-F512-4E5C-9AAA-A7437ACD5FCE}"/>
              </a:ext>
            </a:extLst>
          </p:cNvPr>
          <p:cNvSpPr>
            <a:spLocks noGrp="1"/>
          </p:cNvSpPr>
          <p:nvPr>
            <p:ph idx="1"/>
          </p:nvPr>
        </p:nvSpPr>
        <p:spPr>
          <a:xfrm>
            <a:off x="457200" y="260648"/>
            <a:ext cx="8229600" cy="5865515"/>
          </a:xfrm>
        </p:spPr>
        <p:txBody>
          <a:bodyPr>
            <a:normAutofit fontScale="62500" lnSpcReduction="20000"/>
          </a:bodyPr>
          <a:lstStyle/>
          <a:p>
            <a:pPr marL="0" indent="0">
              <a:buNone/>
            </a:pPr>
            <a:r>
              <a:rPr lang="id-ID" dirty="0"/>
              <a:t>Perhatikan Gambar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Gerakan yang dilakukan oleh lengan ini dan bagian yang berperannya  adalah ....</a:t>
            </a:r>
          </a:p>
          <a:p>
            <a:pPr marL="514350" lvl="0" indent="-514350">
              <a:buFont typeface="+mj-lt"/>
              <a:buAutoNum type="alphaUcPeriod"/>
            </a:pPr>
            <a:r>
              <a:rPr lang="id-ID" dirty="0"/>
              <a:t>Fleksi dengan otot 6 berkontraksi , sedangkan tulang 4 dan 5 terangkat dengan sendi engsel pada sikunya.</a:t>
            </a:r>
          </a:p>
          <a:p>
            <a:pPr marL="514350" lvl="0" indent="-514350">
              <a:buFont typeface="+mj-lt"/>
              <a:buAutoNum type="alphaUcPeriod"/>
            </a:pPr>
            <a:r>
              <a:rPr lang="id-ID" dirty="0"/>
              <a:t>Ekstensi dengan otot 2 berkontraksi , sedangkan  tulang 4 dan 5 terangkat dengan engsel pada sikunya</a:t>
            </a:r>
          </a:p>
          <a:p>
            <a:pPr marL="514350" lvl="0" indent="-514350">
              <a:buFont typeface="+mj-lt"/>
              <a:buAutoNum type="alphaUcPeriod"/>
            </a:pPr>
            <a:r>
              <a:rPr lang="id-ID" dirty="0"/>
              <a:t>Ekstensi dengan otot 6 berkontraksi ,sedangkan tulang 3 dan 4 terangkat dengan sendi peluru pada bahunya</a:t>
            </a:r>
          </a:p>
          <a:p>
            <a:pPr marL="514350" lvl="0" indent="-514350">
              <a:buFont typeface="+mj-lt"/>
              <a:buAutoNum type="alphaUcPeriod"/>
            </a:pPr>
            <a:r>
              <a:rPr lang="id-ID" dirty="0"/>
              <a:t>Fleksi dengan otot 6 berkontraksi ,sedangan tulang 4 dan 5 terangkat dengan sendi peluru pada bahunya</a:t>
            </a:r>
          </a:p>
          <a:p>
            <a:pPr marL="0" indent="0">
              <a:buNone/>
            </a:pPr>
            <a:endParaRPr lang="id-ID" dirty="0"/>
          </a:p>
        </p:txBody>
      </p:sp>
      <p:pic>
        <p:nvPicPr>
          <p:cNvPr id="7" name="Picture 6">
            <a:extLst>
              <a:ext uri="{FF2B5EF4-FFF2-40B4-BE49-F238E27FC236}">
                <a16:creationId xmlns:a16="http://schemas.microsoft.com/office/drawing/2014/main" id="{6ACCE13C-9785-4592-9ED9-F7F176728AEB}"/>
              </a:ext>
            </a:extLst>
          </p:cNvPr>
          <p:cNvPicPr/>
          <p:nvPr/>
        </p:nvPicPr>
        <p:blipFill>
          <a:blip r:embed="rId2">
            <a:grayscl/>
            <a:lum bright="-21000" contrast="42000"/>
          </a:blip>
          <a:srcRect/>
          <a:stretch>
            <a:fillRect/>
          </a:stretch>
        </p:blipFill>
        <p:spPr bwMode="auto">
          <a:xfrm>
            <a:off x="1115616" y="731837"/>
            <a:ext cx="2664296" cy="2193107"/>
          </a:xfrm>
          <a:prstGeom prst="rect">
            <a:avLst/>
          </a:prstGeom>
          <a:noFill/>
          <a:ln w="9525">
            <a:noFill/>
            <a:miter lim="800000"/>
            <a:headEnd/>
            <a:tailEnd/>
          </a:ln>
        </p:spPr>
      </p:pic>
    </p:spTree>
    <p:extLst>
      <p:ext uri="{BB962C8B-B14F-4D97-AF65-F5344CB8AC3E}">
        <p14:creationId xmlns:p14="http://schemas.microsoft.com/office/powerpoint/2010/main" val="2438791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68544"/>
          </a:xfrm>
        </p:spPr>
        <p:txBody>
          <a:bodyPr>
            <a:normAutofit/>
          </a:bodyPr>
          <a:lstStyle/>
          <a:p>
            <a:pPr algn="l"/>
            <a:r>
              <a:rPr lang="id-ID" dirty="0"/>
              <a:t>Materi :</a:t>
            </a:r>
            <a:br>
              <a:rPr lang="id-ID" dirty="0"/>
            </a:br>
            <a:r>
              <a:rPr lang="id-ID" dirty="0"/>
              <a:t>- gangguan organ pencenaan </a:t>
            </a:r>
            <a:br>
              <a:rPr lang="id-ID" dirty="0"/>
            </a:br>
            <a:endParaRPr lang="id-ID" dirty="0"/>
          </a:p>
        </p:txBody>
      </p:sp>
      <p:sp>
        <p:nvSpPr>
          <p:cNvPr id="3" name="Content Placeholder 2"/>
          <p:cNvSpPr>
            <a:spLocks noGrp="1"/>
          </p:cNvSpPr>
          <p:nvPr>
            <p:ph idx="1"/>
          </p:nvPr>
        </p:nvSpPr>
        <p:spPr>
          <a:xfrm>
            <a:off x="457200" y="3214686"/>
            <a:ext cx="8229600" cy="2911477"/>
          </a:xfrm>
        </p:spPr>
        <p:txBody>
          <a:bodyPr/>
          <a:lstStyle/>
          <a:p>
            <a:pPr>
              <a:buNone/>
            </a:pPr>
            <a:r>
              <a:rPr lang="id-ID" dirty="0"/>
              <a:t>Indikator :</a:t>
            </a:r>
          </a:p>
          <a:p>
            <a:pPr marL="0" indent="0">
              <a:buFontTx/>
              <a:buChar char="-"/>
            </a:pPr>
            <a:r>
              <a:rPr lang="id-ID" dirty="0"/>
              <a:t>Mendeskripsikan sistem pencernaan pada manusia ( proses dan ganggauan )</a:t>
            </a:r>
          </a:p>
          <a:p>
            <a:pPr marL="0" indent="0">
              <a:buFontTx/>
              <a:buChar char="-"/>
            </a:pPr>
            <a:endParaRPr lang="id-ID" dirty="0"/>
          </a:p>
          <a:p>
            <a:pPr marL="0" indent="0">
              <a:buNone/>
            </a:pPr>
            <a:endParaRPr lang="id-ID" dirty="0"/>
          </a:p>
          <a:p>
            <a:pPr>
              <a:buNone/>
            </a:pP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DB49BA-50D9-4ED4-BBCD-30F53A28862D}"/>
              </a:ext>
            </a:extLst>
          </p:cNvPr>
          <p:cNvSpPr>
            <a:spLocks noGrp="1"/>
          </p:cNvSpPr>
          <p:nvPr>
            <p:ph idx="1"/>
          </p:nvPr>
        </p:nvSpPr>
        <p:spPr>
          <a:xfrm>
            <a:off x="457200" y="188640"/>
            <a:ext cx="8229600" cy="6264696"/>
          </a:xfrm>
        </p:spPr>
        <p:txBody>
          <a:bodyPr>
            <a:normAutofit fontScale="85000" lnSpcReduction="20000"/>
          </a:bodyPr>
          <a:lstStyle/>
          <a:p>
            <a:pPr marL="0" indent="0">
              <a:buNone/>
            </a:pPr>
            <a:r>
              <a:rPr lang="id-ID" dirty="0"/>
              <a:t>Perhatikan gambar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Proses yang terjadi pada bagian Y dan X  adalah....</a:t>
            </a:r>
          </a:p>
          <a:p>
            <a:pPr marL="514350" lvl="0" indent="-514350">
              <a:buFont typeface="+mj-lt"/>
              <a:buAutoNum type="alphaUcPeriod"/>
            </a:pPr>
            <a:r>
              <a:rPr lang="id-ID" dirty="0"/>
              <a:t>Pengubahan pepton menjadi asam amino dan penyerapannya oleh pembuluh kil</a:t>
            </a:r>
          </a:p>
          <a:p>
            <a:pPr marL="514350" lvl="0" indent="-514350">
              <a:buFont typeface="+mj-lt"/>
              <a:buAutoNum type="alphaUcPeriod"/>
            </a:pPr>
            <a:r>
              <a:rPr lang="id-ID" dirty="0"/>
              <a:t>Pengubahan lemak menjadi asam lemak dan penyerapannya oleh pembuluh darah kapiler</a:t>
            </a:r>
          </a:p>
          <a:p>
            <a:pPr marL="514350" lvl="0" indent="-514350">
              <a:buFont typeface="+mj-lt"/>
              <a:buAutoNum type="alphaUcPeriod"/>
            </a:pPr>
            <a:r>
              <a:rPr lang="id-ID" dirty="0"/>
              <a:t>Pengubahan protein menjadi pepton dan penyerapannya oleh pembuluh kil</a:t>
            </a:r>
          </a:p>
          <a:p>
            <a:pPr marL="514350" lvl="0" indent="-514350">
              <a:buFont typeface="+mj-lt"/>
              <a:buAutoNum type="alphaUcPeriod"/>
            </a:pPr>
            <a:r>
              <a:rPr lang="id-ID" dirty="0"/>
              <a:t>Pengubahan amilum menjadi glukosa dan penyerapannya oleh pembuluh kapiler </a:t>
            </a:r>
          </a:p>
          <a:p>
            <a:pPr marL="0" indent="0">
              <a:buNone/>
            </a:pPr>
            <a:endParaRPr lang="id-ID" dirty="0"/>
          </a:p>
        </p:txBody>
      </p:sp>
      <p:pic>
        <p:nvPicPr>
          <p:cNvPr id="4" name="Picture 3">
            <a:extLst>
              <a:ext uri="{FF2B5EF4-FFF2-40B4-BE49-F238E27FC236}">
                <a16:creationId xmlns:a16="http://schemas.microsoft.com/office/drawing/2014/main" id="{E37CDE18-A77A-4E68-88C8-C497DDD2A75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31640" y="692696"/>
            <a:ext cx="3384376" cy="2088232"/>
          </a:xfrm>
          <a:prstGeom prst="rect">
            <a:avLst/>
          </a:prstGeom>
          <a:noFill/>
          <a:ln>
            <a:noFill/>
          </a:ln>
        </p:spPr>
      </p:pic>
    </p:spTree>
    <p:extLst>
      <p:ext uri="{BB962C8B-B14F-4D97-AF65-F5344CB8AC3E}">
        <p14:creationId xmlns:p14="http://schemas.microsoft.com/office/powerpoint/2010/main" val="4010181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id-ID" dirty="0"/>
              <a:t>Contoh </a:t>
            </a:r>
          </a:p>
        </p:txBody>
      </p:sp>
      <p:sp>
        <p:nvSpPr>
          <p:cNvPr id="3" name="Content Placeholder 2"/>
          <p:cNvSpPr>
            <a:spLocks noGrp="1"/>
          </p:cNvSpPr>
          <p:nvPr>
            <p:ph idx="1"/>
          </p:nvPr>
        </p:nvSpPr>
        <p:spPr/>
        <p:txBody>
          <a:bodyPr>
            <a:normAutofit fontScale="92500" lnSpcReduction="10000"/>
          </a:bodyPr>
          <a:lstStyle/>
          <a:p>
            <a:pPr lvl="0"/>
            <a:r>
              <a:rPr lang="en-US" dirty="0" err="1"/>
              <a:t>Jika</a:t>
            </a:r>
            <a:r>
              <a:rPr lang="id-ID" dirty="0"/>
              <a:t> seorang sering </a:t>
            </a:r>
            <a:r>
              <a:rPr lang="en-US" dirty="0" err="1"/>
              <a:t>mengalami</a:t>
            </a:r>
            <a:r>
              <a:rPr lang="en-US" dirty="0"/>
              <a:t> </a:t>
            </a:r>
            <a:r>
              <a:rPr lang="en-US" dirty="0" err="1"/>
              <a:t>gejala</a:t>
            </a:r>
            <a:r>
              <a:rPr lang="en-US" dirty="0"/>
              <a:t> </a:t>
            </a:r>
            <a:r>
              <a:rPr lang="en-US" dirty="0" err="1"/>
              <a:t>nyeri</a:t>
            </a:r>
            <a:r>
              <a:rPr lang="id-ID" dirty="0"/>
              <a:t> di perut,</a:t>
            </a:r>
            <a:r>
              <a:rPr lang="en-US" dirty="0" err="1"/>
              <a:t>mua</a:t>
            </a:r>
            <a:r>
              <a:rPr lang="id-ID" dirty="0"/>
              <a:t>l,dan kembung </a:t>
            </a:r>
            <a:r>
              <a:rPr lang="en-US" dirty="0" err="1"/>
              <a:t>maka</a:t>
            </a:r>
            <a:r>
              <a:rPr lang="en-US" dirty="0"/>
              <a:t> </a:t>
            </a:r>
            <a:r>
              <a:rPr lang="id-ID" dirty="0"/>
              <a:t>usaha yang dapat dilakukan untuk mencegah dan mengurangi </a:t>
            </a:r>
            <a:r>
              <a:rPr lang="en-US" dirty="0" err="1"/>
              <a:t>gangguan</a:t>
            </a:r>
            <a:r>
              <a:rPr lang="en-US" dirty="0"/>
              <a:t>  </a:t>
            </a:r>
            <a:r>
              <a:rPr lang="en-US" dirty="0" err="1"/>
              <a:t>pencernaan</a:t>
            </a:r>
            <a:r>
              <a:rPr lang="en-US" dirty="0"/>
              <a:t>  </a:t>
            </a:r>
            <a:r>
              <a:rPr lang="en-US" dirty="0" err="1"/>
              <a:t>makanan</a:t>
            </a:r>
            <a:r>
              <a:rPr lang="en-US" dirty="0"/>
              <a:t> </a:t>
            </a:r>
            <a:r>
              <a:rPr lang="en-US" dirty="0" err="1"/>
              <a:t>ini</a:t>
            </a:r>
            <a:r>
              <a:rPr lang="en-US" dirty="0"/>
              <a:t>  </a:t>
            </a:r>
            <a:r>
              <a:rPr lang="id-ID" dirty="0"/>
              <a:t>tidak berlanjut </a:t>
            </a:r>
            <a:r>
              <a:rPr lang="en-US" dirty="0" err="1"/>
              <a:t>adalah</a:t>
            </a:r>
            <a:r>
              <a:rPr lang="en-US" dirty="0"/>
              <a:t> ....</a:t>
            </a:r>
            <a:endParaRPr lang="id-ID" dirty="0"/>
          </a:p>
          <a:p>
            <a:pPr marL="514350" lvl="0" indent="-514350">
              <a:buFont typeface="+mj-lt"/>
              <a:buAutoNum type="alphaUcPeriod"/>
            </a:pPr>
            <a:r>
              <a:rPr lang="id-ID" dirty="0"/>
              <a:t>Makan yang teratur dengan gizi yang cukup. </a:t>
            </a:r>
          </a:p>
          <a:p>
            <a:pPr marL="514350" lvl="0" indent="-514350">
              <a:buFont typeface="+mj-lt"/>
              <a:buAutoNum type="alphaUcPeriod"/>
            </a:pPr>
            <a:r>
              <a:rPr lang="id-ID" dirty="0"/>
              <a:t>Makan makanan jika terasa lapar saja </a:t>
            </a:r>
          </a:p>
          <a:p>
            <a:pPr marL="514350" lvl="0" indent="-514350">
              <a:buFont typeface="+mj-lt"/>
              <a:buAutoNum type="alphaUcPeriod"/>
            </a:pPr>
            <a:r>
              <a:rPr lang="id-ID" dirty="0"/>
              <a:t>Makan sedikit tetapi banyak minum saja</a:t>
            </a:r>
          </a:p>
          <a:p>
            <a:pPr marL="514350" lvl="0" indent="-514350">
              <a:buFont typeface="+mj-lt"/>
              <a:buAutoNum type="alphaUcPeriod"/>
            </a:pPr>
            <a:r>
              <a:rPr lang="id-ID" dirty="0"/>
              <a:t>Makan makanan yang panas dan berserat  </a:t>
            </a:r>
          </a:p>
          <a:p>
            <a:pPr>
              <a:buNone/>
            </a:pPr>
            <a:endParaRPr lang="id-ID"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A304-5EDB-4888-9AC2-B6A781FC7E5A}"/>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B470EF93-A5D3-41DB-9E81-4E07815F6438}"/>
              </a:ext>
            </a:extLst>
          </p:cNvPr>
          <p:cNvSpPr>
            <a:spLocks noGrp="1"/>
          </p:cNvSpPr>
          <p:nvPr>
            <p:ph idx="1"/>
          </p:nvPr>
        </p:nvSpPr>
        <p:spPr/>
        <p:txBody>
          <a:bodyPr>
            <a:normAutofit fontScale="92500" lnSpcReduction="20000"/>
          </a:bodyPr>
          <a:lstStyle/>
          <a:p>
            <a:pPr lvl="0"/>
            <a:r>
              <a:rPr lang="id-ID" dirty="0"/>
              <a:t>Seorang anak mengalami gangguan pada sistem pencernaan. Gejala yang ditimbulkan adalah sakit perut, mual dan muntah, hilang nafsu makan, feses lembek dan cair, demam. Berdasarkan kasus tersebut, pertolongan pertama yang dilakukan sebelum dibawa ke dokter adalah....</a:t>
            </a:r>
          </a:p>
          <a:p>
            <a:pPr marL="514350" lvl="0" indent="-514350">
              <a:buFont typeface="+mj-lt"/>
              <a:buAutoNum type="alphaUcPeriod"/>
            </a:pPr>
            <a:r>
              <a:rPr lang="id-ID" dirty="0"/>
              <a:t>Memberikan minum air teh hangat</a:t>
            </a:r>
          </a:p>
          <a:p>
            <a:pPr marL="514350" lvl="0" indent="-514350">
              <a:buFont typeface="+mj-lt"/>
              <a:buAutoNum type="alphaUcPeriod"/>
            </a:pPr>
            <a:r>
              <a:rPr lang="id-ID" dirty="0"/>
              <a:t>Memberikan minum air manis campur sedikit garam</a:t>
            </a:r>
          </a:p>
          <a:p>
            <a:pPr marL="514350" lvl="0" indent="-514350">
              <a:buFont typeface="+mj-lt"/>
              <a:buAutoNum type="alphaUcPeriod"/>
            </a:pPr>
            <a:r>
              <a:rPr lang="id-ID" dirty="0"/>
              <a:t>Memberikan makanan ringan</a:t>
            </a:r>
          </a:p>
          <a:p>
            <a:pPr marL="514350" lvl="0" indent="-514350">
              <a:buFont typeface="+mj-lt"/>
              <a:buAutoNum type="alphaUcPeriod"/>
            </a:pPr>
            <a:r>
              <a:rPr lang="id-ID" dirty="0"/>
              <a:t>Menggosok perut dengan perlahan</a:t>
            </a:r>
          </a:p>
          <a:p>
            <a:pPr marL="0" indent="0">
              <a:buNone/>
            </a:pPr>
            <a:endParaRPr lang="id-ID" dirty="0"/>
          </a:p>
        </p:txBody>
      </p:sp>
    </p:spTree>
    <p:extLst>
      <p:ext uri="{BB962C8B-B14F-4D97-AF65-F5344CB8AC3E}">
        <p14:creationId xmlns:p14="http://schemas.microsoft.com/office/powerpoint/2010/main" val="1154201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buNone/>
            </a:pPr>
            <a:r>
              <a:rPr lang="id-ID" dirty="0"/>
              <a:t>Materi :</a:t>
            </a:r>
          </a:p>
          <a:p>
            <a:pPr lvl="0">
              <a:buFontTx/>
              <a:buChar char="-"/>
            </a:pPr>
            <a:r>
              <a:rPr lang="id-ID" dirty="0"/>
              <a:t>mekanisme peredaran darah</a:t>
            </a:r>
          </a:p>
          <a:p>
            <a:pPr lvl="0">
              <a:buFontTx/>
              <a:buChar char="-"/>
            </a:pPr>
            <a:r>
              <a:rPr lang="id-ID" dirty="0"/>
              <a:t>Karakter organ peredaran darah</a:t>
            </a:r>
          </a:p>
          <a:p>
            <a:pPr lvl="0">
              <a:buNone/>
            </a:pPr>
            <a:endParaRPr lang="id-ID" dirty="0"/>
          </a:p>
          <a:p>
            <a:pPr lvl="0">
              <a:buNone/>
            </a:pPr>
            <a:r>
              <a:rPr lang="id-ID" dirty="0"/>
              <a:t>Indikator :</a:t>
            </a:r>
          </a:p>
          <a:p>
            <a:pPr lvl="0">
              <a:buFontTx/>
              <a:buChar char="-"/>
            </a:pPr>
            <a:r>
              <a:rPr lang="id-ID" dirty="0"/>
              <a:t>Menentukan mekanisme peredaran darah</a:t>
            </a:r>
          </a:p>
          <a:p>
            <a:pPr lvl="0">
              <a:buFontTx/>
              <a:buChar char="-"/>
            </a:pPr>
            <a:r>
              <a:rPr lang="id-ID" dirty="0"/>
              <a:t>menjelaskan organ peredaran darah berdasarkan karakternya.</a:t>
            </a:r>
          </a:p>
          <a:p>
            <a:pPr>
              <a:buNone/>
            </a:pPr>
            <a:endParaRPr lang="id-ID" dirty="0"/>
          </a:p>
          <a:p>
            <a:endParaRPr lang="id-ID"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id-ID"/>
              <a:t>Contoh</a:t>
            </a:r>
          </a:p>
        </p:txBody>
      </p:sp>
      <p:sp>
        <p:nvSpPr>
          <p:cNvPr id="3" name="Content Placeholder 2"/>
          <p:cNvSpPr>
            <a:spLocks noGrp="1"/>
          </p:cNvSpPr>
          <p:nvPr>
            <p:ph idx="1"/>
          </p:nvPr>
        </p:nvSpPr>
        <p:spPr>
          <a:xfrm>
            <a:off x="457200" y="1000108"/>
            <a:ext cx="8229600" cy="5643602"/>
          </a:xfrm>
        </p:spPr>
        <p:txBody>
          <a:bodyPr>
            <a:normAutofit fontScale="77500" lnSpcReduction="20000"/>
          </a:bodyPr>
          <a:lstStyle/>
          <a:p>
            <a:pPr lvl="0"/>
            <a:r>
              <a:rPr lang="id-ID" dirty="0"/>
              <a:t>Perhatikan gambar peredaran darah manusia berikut!</a:t>
            </a:r>
          </a:p>
          <a:p>
            <a:pPr lvl="0">
              <a:buNone/>
            </a:pPr>
            <a:endParaRPr lang="id-ID" dirty="0"/>
          </a:p>
          <a:p>
            <a:pPr lvl="0">
              <a:buNone/>
            </a:pPr>
            <a:endParaRPr lang="id-ID" dirty="0"/>
          </a:p>
          <a:p>
            <a:pPr lvl="0">
              <a:buNone/>
            </a:pPr>
            <a:endParaRPr lang="id-ID" dirty="0"/>
          </a:p>
          <a:p>
            <a:pPr lvl="0">
              <a:buNone/>
            </a:pPr>
            <a:endParaRPr lang="id-ID" dirty="0"/>
          </a:p>
          <a:p>
            <a:pPr lvl="0">
              <a:buNone/>
            </a:pPr>
            <a:endParaRPr lang="id-ID" dirty="0"/>
          </a:p>
          <a:p>
            <a:r>
              <a:rPr lang="id-ID" dirty="0"/>
              <a:t>Ciri pembuluh darah yang ditunjuk Y adalah....</a:t>
            </a:r>
          </a:p>
          <a:p>
            <a:pPr marL="514350" lvl="0" indent="-514350">
              <a:buFont typeface="+mj-lt"/>
              <a:buAutoNum type="alphaUcPeriod"/>
            </a:pPr>
            <a:r>
              <a:rPr lang="id-ID" dirty="0"/>
              <a:t>Darah mengalir dari jantung dan darahnya mengandung CO</a:t>
            </a:r>
            <a:r>
              <a:rPr lang="id-ID" baseline="-25000" dirty="0"/>
              <a:t>2 </a:t>
            </a:r>
            <a:endParaRPr lang="id-ID" dirty="0"/>
          </a:p>
          <a:p>
            <a:pPr marL="514350" lvl="0" indent="-514350">
              <a:buFont typeface="+mj-lt"/>
              <a:buAutoNum type="alphaUcPeriod"/>
            </a:pPr>
            <a:r>
              <a:rPr lang="id-ID" dirty="0"/>
              <a:t>Darah mengalir dari jantung dan darahnya mengandung O</a:t>
            </a:r>
            <a:r>
              <a:rPr lang="id-ID" baseline="-25000" dirty="0"/>
              <a:t>2</a:t>
            </a:r>
            <a:r>
              <a:rPr lang="id-ID" dirty="0"/>
              <a:t> </a:t>
            </a:r>
          </a:p>
          <a:p>
            <a:pPr marL="514350" lvl="0" indent="-514350">
              <a:buFont typeface="+mj-lt"/>
              <a:buAutoNum type="alphaUcPeriod"/>
            </a:pPr>
            <a:r>
              <a:rPr lang="id-ID" dirty="0"/>
              <a:t>Mengalirkan darah ke jantung dan darahnya mengandung CO</a:t>
            </a:r>
            <a:r>
              <a:rPr lang="id-ID" baseline="-25000" dirty="0"/>
              <a:t>2</a:t>
            </a:r>
            <a:r>
              <a:rPr lang="id-ID" dirty="0"/>
              <a:t> </a:t>
            </a:r>
          </a:p>
          <a:p>
            <a:pPr marL="514350" lvl="0" indent="-514350">
              <a:buFont typeface="+mj-lt"/>
              <a:buAutoNum type="alphaUcPeriod"/>
            </a:pPr>
            <a:r>
              <a:rPr lang="id-ID" dirty="0"/>
              <a:t>Mengalirkan darah ke jantung dan darahnya mengandung O</a:t>
            </a:r>
            <a:r>
              <a:rPr lang="id-ID" baseline="-25000" dirty="0"/>
              <a:t>2</a:t>
            </a:r>
            <a:r>
              <a:rPr lang="id-ID" dirty="0"/>
              <a:t> </a:t>
            </a:r>
          </a:p>
          <a:p>
            <a:pPr>
              <a:buNone/>
            </a:pPr>
            <a:endParaRPr lang="id-ID" dirty="0"/>
          </a:p>
        </p:txBody>
      </p:sp>
      <p:pic>
        <p:nvPicPr>
          <p:cNvPr id="2050" name="Picture 2"/>
          <p:cNvPicPr>
            <a:picLocks noChangeAspect="1" noChangeArrowheads="1"/>
          </p:cNvPicPr>
          <p:nvPr/>
        </p:nvPicPr>
        <p:blipFill>
          <a:blip r:embed="rId2"/>
          <a:srcRect/>
          <a:stretch>
            <a:fillRect/>
          </a:stretch>
        </p:blipFill>
        <p:spPr bwMode="auto">
          <a:xfrm>
            <a:off x="2143108" y="1428736"/>
            <a:ext cx="2643206" cy="178595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Contoh </a:t>
            </a:r>
          </a:p>
        </p:txBody>
      </p:sp>
      <p:sp>
        <p:nvSpPr>
          <p:cNvPr id="3" name="Content Placeholder 2"/>
          <p:cNvSpPr>
            <a:spLocks noGrp="1"/>
          </p:cNvSpPr>
          <p:nvPr>
            <p:ph idx="1"/>
          </p:nvPr>
        </p:nvSpPr>
        <p:spPr/>
        <p:txBody>
          <a:bodyPr>
            <a:normAutofit fontScale="62500" lnSpcReduction="20000"/>
          </a:bodyPr>
          <a:lstStyle/>
          <a:p>
            <a:r>
              <a:rPr lang="id-ID" dirty="0"/>
              <a:t>Perhatikan gambar jantung berikut!</a:t>
            </a:r>
          </a:p>
          <a:p>
            <a:endParaRPr lang="id-ID" dirty="0"/>
          </a:p>
          <a:p>
            <a:pPr>
              <a:buNone/>
            </a:pPr>
            <a:endParaRPr lang="id-ID" dirty="0"/>
          </a:p>
          <a:p>
            <a:pPr>
              <a:buNone/>
            </a:pPr>
            <a:endParaRPr lang="id-ID" dirty="0"/>
          </a:p>
          <a:p>
            <a:pPr>
              <a:buNone/>
            </a:pPr>
            <a:endParaRPr lang="id-ID" dirty="0"/>
          </a:p>
          <a:p>
            <a:pPr>
              <a:buNone/>
            </a:pPr>
            <a:endParaRPr lang="id-ID" dirty="0"/>
          </a:p>
          <a:p>
            <a:pPr>
              <a:buNone/>
            </a:pPr>
            <a:endParaRPr lang="id-ID" dirty="0"/>
          </a:p>
          <a:p>
            <a:pPr marL="0" indent="0">
              <a:buNone/>
            </a:pPr>
            <a:r>
              <a:rPr lang="id-ID" dirty="0"/>
              <a:t>Bagian jantung yang ditunjuk  adalah ....</a:t>
            </a:r>
          </a:p>
          <a:p>
            <a:pPr marL="514350" indent="-514350">
              <a:buAutoNum type="alphaUcPeriod"/>
            </a:pPr>
            <a:r>
              <a:rPr lang="id-ID" dirty="0"/>
              <a:t>darahnya mengandung Oksigen dipompakan seluruh tubuh</a:t>
            </a:r>
          </a:p>
          <a:p>
            <a:pPr marL="514350" indent="-514350">
              <a:buAutoNum type="alphaUcPeriod"/>
            </a:pPr>
            <a:r>
              <a:rPr lang="id-ID" dirty="0"/>
              <a:t>darahya mengandung oksigen berasal dari paru-paru</a:t>
            </a:r>
          </a:p>
          <a:p>
            <a:pPr marL="514350" indent="-514350">
              <a:buAutoNum type="alphaUcPeriod"/>
            </a:pPr>
            <a:r>
              <a:rPr lang="id-ID" dirty="0"/>
              <a:t>darahnya banyak mengandung karbon dioksida dialirkan dari seluruh tubuh</a:t>
            </a:r>
          </a:p>
          <a:p>
            <a:pPr marL="514350" indent="-514350">
              <a:buAutoNum type="alphaUcPeriod"/>
            </a:pPr>
            <a:r>
              <a:rPr lang="id-ID" dirty="0"/>
              <a:t>Darah banyak mengandung karbon dioksida dipompakan menuju paru-paru</a:t>
            </a:r>
          </a:p>
        </p:txBody>
      </p:sp>
      <p:pic>
        <p:nvPicPr>
          <p:cNvPr id="1028" name="Picture 4"/>
          <p:cNvPicPr>
            <a:picLocks noChangeAspect="1" noChangeArrowheads="1"/>
          </p:cNvPicPr>
          <p:nvPr/>
        </p:nvPicPr>
        <p:blipFill>
          <a:blip r:embed="rId2">
            <a:grayscl/>
            <a:lum bright="-6000" contrast="13000"/>
          </a:blip>
          <a:srcRect/>
          <a:stretch>
            <a:fillRect/>
          </a:stretch>
        </p:blipFill>
        <p:spPr bwMode="auto">
          <a:xfrm>
            <a:off x="2285984" y="1928803"/>
            <a:ext cx="1762125" cy="1714512"/>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67AD77-06F6-41EC-A09A-8397401598E7}"/>
              </a:ext>
            </a:extLst>
          </p:cNvPr>
          <p:cNvSpPr>
            <a:spLocks noGrp="1"/>
          </p:cNvSpPr>
          <p:nvPr>
            <p:ph idx="1"/>
          </p:nvPr>
        </p:nvSpPr>
        <p:spPr>
          <a:xfrm>
            <a:off x="383430" y="230089"/>
            <a:ext cx="8229600" cy="5793507"/>
          </a:xfrm>
        </p:spPr>
        <p:txBody>
          <a:bodyPr/>
          <a:lstStyle/>
          <a:p>
            <a:pPr marL="0" indent="0">
              <a:buNone/>
            </a:pPr>
            <a:r>
              <a:rPr lang="id-ID" dirty="0"/>
              <a:t>Perhatikan gambar berikut!</a:t>
            </a:r>
          </a:p>
          <a:p>
            <a:pPr marL="0" indent="0">
              <a:buNone/>
            </a:pPr>
            <a:endParaRPr lang="id-ID" dirty="0"/>
          </a:p>
          <a:p>
            <a:pPr marL="0" indent="0">
              <a:buNone/>
            </a:pPr>
            <a:endParaRPr lang="id-ID" dirty="0"/>
          </a:p>
          <a:p>
            <a:pPr marL="0" indent="0">
              <a:buNone/>
            </a:pPr>
            <a:endParaRPr lang="id-ID" dirty="0"/>
          </a:p>
          <a:p>
            <a:pPr marL="0" indent="0">
              <a:buNone/>
            </a:pPr>
            <a:r>
              <a:rPr lang="id-ID" dirty="0"/>
              <a:t>Proses yang terjadi pada bagian A dan B adalah...</a:t>
            </a:r>
          </a:p>
        </p:txBody>
      </p:sp>
      <p:graphicFrame>
        <p:nvGraphicFramePr>
          <p:cNvPr id="4" name="Table 4">
            <a:extLst>
              <a:ext uri="{FF2B5EF4-FFF2-40B4-BE49-F238E27FC236}">
                <a16:creationId xmlns:a16="http://schemas.microsoft.com/office/drawing/2014/main" id="{5B06899D-7663-4161-8E68-1E84FF98F9E7}"/>
              </a:ext>
            </a:extLst>
          </p:cNvPr>
          <p:cNvGraphicFramePr>
            <a:graphicFrameLocks noGrp="1"/>
          </p:cNvGraphicFramePr>
          <p:nvPr>
            <p:extLst>
              <p:ext uri="{D42A27DB-BD31-4B8C-83A1-F6EECF244321}">
                <p14:modId xmlns:p14="http://schemas.microsoft.com/office/powerpoint/2010/main" val="3332685368"/>
              </p:ext>
            </p:extLst>
          </p:nvPr>
        </p:nvGraphicFramePr>
        <p:xfrm>
          <a:off x="683568" y="3645023"/>
          <a:ext cx="7200800" cy="2982886"/>
        </p:xfrm>
        <a:graphic>
          <a:graphicData uri="http://schemas.openxmlformats.org/drawingml/2006/table">
            <a:tbl>
              <a:tblPr firstRow="1" bandRow="1">
                <a:tableStyleId>{5C22544A-7EE6-4342-B048-85BDC9FD1C3A}</a:tableStyleId>
              </a:tblPr>
              <a:tblGrid>
                <a:gridCol w="1190815">
                  <a:extLst>
                    <a:ext uri="{9D8B030D-6E8A-4147-A177-3AD203B41FA5}">
                      <a16:colId xmlns:a16="http://schemas.microsoft.com/office/drawing/2014/main" val="2105770394"/>
                    </a:ext>
                  </a:extLst>
                </a:gridCol>
                <a:gridCol w="2636807">
                  <a:extLst>
                    <a:ext uri="{9D8B030D-6E8A-4147-A177-3AD203B41FA5}">
                      <a16:colId xmlns:a16="http://schemas.microsoft.com/office/drawing/2014/main" val="1606133424"/>
                    </a:ext>
                  </a:extLst>
                </a:gridCol>
                <a:gridCol w="3373178">
                  <a:extLst>
                    <a:ext uri="{9D8B030D-6E8A-4147-A177-3AD203B41FA5}">
                      <a16:colId xmlns:a16="http://schemas.microsoft.com/office/drawing/2014/main" val="3530861702"/>
                    </a:ext>
                  </a:extLst>
                </a:gridCol>
              </a:tblGrid>
              <a:tr h="549673">
                <a:tc>
                  <a:txBody>
                    <a:bodyPr/>
                    <a:lstStyle/>
                    <a:p>
                      <a:pPr marL="457200" algn="ctr">
                        <a:lnSpc>
                          <a:spcPct val="115000"/>
                        </a:lnSpc>
                        <a:spcAft>
                          <a:spcPts val="0"/>
                        </a:spcAft>
                      </a:pPr>
                      <a:r>
                        <a:rPr lang="id-ID" sz="1200" dirty="0">
                          <a:effectLst/>
                          <a:latin typeface="Times New Roman" panose="02020603050405020304" pitchFamily="18" charset="0"/>
                          <a:ea typeface="Times New Roman" panose="02020603050405020304" pitchFamily="18" charset="0"/>
                          <a:cs typeface="Calibri" panose="020F0502020204030204" pitchFamily="34" charset="0"/>
                        </a:rPr>
                        <a:t>Pilihan</a:t>
                      </a:r>
                      <a:endParaRPr lang="id-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A</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B</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4734341"/>
                  </a:ext>
                </a:extLst>
              </a:tr>
              <a:tr h="549673">
                <a:tc>
                  <a:txBody>
                    <a:bodyPr/>
                    <a:lstStyle/>
                    <a:p>
                      <a:pPr marL="457200" algn="ctr">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A</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Pelepasan oksigen ke jaringan-jaringan tubuh</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Penyerapan karbondioksida dari jaringan-jaringan tubuh</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6670124"/>
                  </a:ext>
                </a:extLst>
              </a:tr>
              <a:tr h="833464">
                <a:tc>
                  <a:txBody>
                    <a:bodyPr/>
                    <a:lstStyle/>
                    <a:p>
                      <a:pPr marL="457200" algn="ctr">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B</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Penyerapan karbondioksida dari jaringan-jaringan tubuh</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Pelepasan oksigen ke jaringan-jaringan tubuh</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8307018"/>
                  </a:ext>
                </a:extLst>
              </a:tr>
              <a:tr h="549673">
                <a:tc>
                  <a:txBody>
                    <a:bodyPr/>
                    <a:lstStyle/>
                    <a:p>
                      <a:pPr marL="457200" algn="ctr">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C</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Darah mengalir dibantu dengan kontraksi otot</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Darah mengalir dipompa jantung</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2850753"/>
                  </a:ext>
                </a:extLst>
              </a:tr>
              <a:tr h="500403">
                <a:tc>
                  <a:txBody>
                    <a:bodyPr/>
                    <a:lstStyle/>
                    <a:p>
                      <a:pPr marL="457200" algn="ctr">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D</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a:effectLst/>
                          <a:latin typeface="Times New Roman" panose="02020603050405020304" pitchFamily="18" charset="0"/>
                          <a:ea typeface="Times New Roman" panose="02020603050405020304" pitchFamily="18" charset="0"/>
                          <a:cs typeface="Calibri" panose="020F0502020204030204" pitchFamily="34" charset="0"/>
                        </a:rPr>
                        <a:t>Darah mengalir lambat</a:t>
                      </a:r>
                      <a:endParaRPr lang="id-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1200" dirty="0">
                          <a:effectLst/>
                          <a:latin typeface="Times New Roman" panose="02020603050405020304" pitchFamily="18" charset="0"/>
                          <a:ea typeface="Times New Roman" panose="02020603050405020304" pitchFamily="18" charset="0"/>
                          <a:cs typeface="Calibri" panose="020F0502020204030204" pitchFamily="34" charset="0"/>
                        </a:rPr>
                        <a:t>Darah mengalir lebih cepat</a:t>
                      </a:r>
                      <a:endParaRPr lang="id-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5487052"/>
                  </a:ext>
                </a:extLst>
              </a:tr>
            </a:tbl>
          </a:graphicData>
        </a:graphic>
      </p:graphicFrame>
      <p:pic>
        <p:nvPicPr>
          <p:cNvPr id="2050" name="Picture 2">
            <a:extLst>
              <a:ext uri="{FF2B5EF4-FFF2-40B4-BE49-F238E27FC236}">
                <a16:creationId xmlns:a16="http://schemas.microsoft.com/office/drawing/2014/main" id="{DE6985D9-B3C9-47A4-A4B0-EB9591B071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893688"/>
            <a:ext cx="1857375"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609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256CEB-8629-4CF8-92B9-4DD9FF747408}"/>
              </a:ext>
            </a:extLst>
          </p:cNvPr>
          <p:cNvSpPr>
            <a:spLocks noGrp="1"/>
          </p:cNvSpPr>
          <p:nvPr>
            <p:ph idx="1"/>
          </p:nvPr>
        </p:nvSpPr>
        <p:spPr>
          <a:xfrm>
            <a:off x="457200" y="332656"/>
            <a:ext cx="8229600" cy="5793507"/>
          </a:xfrm>
        </p:spPr>
        <p:txBody>
          <a:bodyPr>
            <a:normAutofit lnSpcReduction="10000"/>
          </a:bodyPr>
          <a:lstStyle/>
          <a:p>
            <a:pPr marL="0" indent="0">
              <a:buNone/>
            </a:pPr>
            <a:r>
              <a:rPr lang="id-ID" dirty="0"/>
              <a:t>Jika seorang pasien mengeluhkan bahwa tubuhnya lemas,lelah, pusing dan wajah nampak pucat maka orang ini mengalami anemia. Penyebab gangguan ini adalah....</a:t>
            </a:r>
          </a:p>
          <a:p>
            <a:pPr marL="514350" indent="-514350">
              <a:buAutoNum type="alphaUcPeriod"/>
            </a:pPr>
            <a:r>
              <a:rPr lang="id-ID" dirty="0"/>
              <a:t>Jumlah sel darah putih lebih banyak dari pada sel darah merah</a:t>
            </a:r>
          </a:p>
          <a:p>
            <a:pPr marL="514350" indent="-514350">
              <a:buAutoNum type="alphaUcPeriod"/>
            </a:pPr>
            <a:r>
              <a:rPr lang="id-ID" dirty="0"/>
              <a:t>Mengalami penurunan jumlah sel darah merah dari jumlah normal</a:t>
            </a:r>
          </a:p>
          <a:p>
            <a:pPr marL="514350" indent="-514350">
              <a:buAutoNum type="alphaUcPeriod"/>
            </a:pPr>
            <a:r>
              <a:rPr lang="id-ID" dirty="0"/>
              <a:t>Peningkatan jumlah sel darah merah yang melebihi normal</a:t>
            </a:r>
          </a:p>
          <a:p>
            <a:pPr marL="514350" indent="-514350">
              <a:buAutoNum type="alphaUcPeriod"/>
            </a:pPr>
            <a:r>
              <a:rPr lang="id-ID"/>
              <a:t>Perunan sel darah putih dibawah normal</a:t>
            </a:r>
            <a:endParaRPr lang="id-ID" dirty="0"/>
          </a:p>
        </p:txBody>
      </p:sp>
    </p:spTree>
    <p:extLst>
      <p:ext uri="{BB962C8B-B14F-4D97-AF65-F5344CB8AC3E}">
        <p14:creationId xmlns:p14="http://schemas.microsoft.com/office/powerpoint/2010/main" val="2853253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a:t>
            </a:r>
            <a:br>
              <a:rPr lang="id-ID" dirty="0"/>
            </a:br>
            <a:r>
              <a:rPr lang="id-ID" dirty="0"/>
              <a:t>Proses pernafasan dan percobaannya </a:t>
            </a:r>
          </a:p>
        </p:txBody>
      </p:sp>
      <p:sp>
        <p:nvSpPr>
          <p:cNvPr id="3" name="Content Placeholder 2"/>
          <p:cNvSpPr>
            <a:spLocks noGrp="1"/>
          </p:cNvSpPr>
          <p:nvPr>
            <p:ph idx="1"/>
          </p:nvPr>
        </p:nvSpPr>
        <p:spPr/>
        <p:txBody>
          <a:bodyPr/>
          <a:lstStyle/>
          <a:p>
            <a:pPr>
              <a:buNone/>
            </a:pPr>
            <a:r>
              <a:rPr lang="id-ID" dirty="0"/>
              <a:t>Indikator :</a:t>
            </a:r>
          </a:p>
          <a:p>
            <a:r>
              <a:rPr lang="id-ID" dirty="0"/>
              <a:t>Mediskripsikan sistem pernapasan</a:t>
            </a:r>
          </a:p>
          <a:p>
            <a:r>
              <a:rPr lang="id-ID" dirty="0"/>
              <a:t>Menyimpulkan hasil percobaan sistem pernapasan</a:t>
            </a:r>
          </a:p>
          <a:p>
            <a:endParaRPr lang="id-ID"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3FD98E-9D26-4880-A9E5-E468B45678FD}"/>
              </a:ext>
            </a:extLst>
          </p:cNvPr>
          <p:cNvSpPr>
            <a:spLocks noGrp="1"/>
          </p:cNvSpPr>
          <p:nvPr>
            <p:ph idx="1"/>
          </p:nvPr>
        </p:nvSpPr>
        <p:spPr>
          <a:xfrm>
            <a:off x="457200" y="260648"/>
            <a:ext cx="8229600" cy="5865515"/>
          </a:xfrm>
        </p:spPr>
        <p:txBody>
          <a:bodyPr>
            <a:normAutofit fontScale="92500" lnSpcReduction="20000"/>
          </a:bodyPr>
          <a:lstStyle/>
          <a:p>
            <a:r>
              <a:rPr lang="id-ID" dirty="0"/>
              <a:t>Perhatikan percobaan pernafasan berikut !</a:t>
            </a:r>
          </a:p>
          <a:p>
            <a:endParaRPr lang="id-ID" dirty="0"/>
          </a:p>
          <a:p>
            <a:endParaRPr lang="id-ID" dirty="0"/>
          </a:p>
          <a:p>
            <a:endParaRPr lang="id-ID" dirty="0"/>
          </a:p>
          <a:p>
            <a:endParaRPr lang="id-ID" dirty="0"/>
          </a:p>
          <a:p>
            <a:endParaRPr lang="id-ID" dirty="0"/>
          </a:p>
          <a:p>
            <a:endParaRPr lang="id-ID" dirty="0"/>
          </a:p>
          <a:p>
            <a:r>
              <a:rPr lang="id-ID" dirty="0"/>
              <a:t>Besar volume kapasitas vital paru-paru manusia ditunjukan oleh nomor ....</a:t>
            </a:r>
          </a:p>
          <a:p>
            <a:pPr marL="1828800" lvl="3" indent="-457200">
              <a:buFont typeface="+mj-lt"/>
              <a:buAutoNum type="alphaUcPeriod"/>
            </a:pPr>
            <a:r>
              <a:rPr lang="id-ID" sz="2800" dirty="0"/>
              <a:t>500 ml ditunjukan nomor 2</a:t>
            </a:r>
          </a:p>
          <a:p>
            <a:pPr marL="1828800" lvl="3" indent="-457200">
              <a:buFont typeface="+mj-lt"/>
              <a:buAutoNum type="alphaUcPeriod"/>
            </a:pPr>
            <a:r>
              <a:rPr lang="id-ID" sz="2800" dirty="0"/>
              <a:t>1500 ml ditunjukan nomor 1</a:t>
            </a:r>
          </a:p>
          <a:p>
            <a:pPr marL="1828800" lvl="3" indent="-457200">
              <a:buFont typeface="+mj-lt"/>
              <a:buAutoNum type="alphaUcPeriod"/>
            </a:pPr>
            <a:r>
              <a:rPr lang="id-ID" sz="2800" dirty="0"/>
              <a:t>3500 ml ditunjukan nomor 3</a:t>
            </a:r>
          </a:p>
          <a:p>
            <a:pPr marL="1828800" lvl="3" indent="-457200">
              <a:buFont typeface="+mj-lt"/>
              <a:buAutoNum type="alphaUcPeriod"/>
            </a:pPr>
            <a:r>
              <a:rPr lang="id-ID" sz="2800" dirty="0"/>
              <a:t>4500 ml ditunjukan nomor 4</a:t>
            </a:r>
          </a:p>
          <a:p>
            <a:endParaRPr lang="id-ID" dirty="0"/>
          </a:p>
        </p:txBody>
      </p:sp>
      <p:pic>
        <p:nvPicPr>
          <p:cNvPr id="4" name="Picture 3">
            <a:extLst>
              <a:ext uri="{FF2B5EF4-FFF2-40B4-BE49-F238E27FC236}">
                <a16:creationId xmlns:a16="http://schemas.microsoft.com/office/drawing/2014/main" id="{D95FC875-287D-4B8B-A217-2FF320AF627A}"/>
              </a:ext>
            </a:extLst>
          </p:cNvPr>
          <p:cNvPicPr/>
          <p:nvPr/>
        </p:nvPicPr>
        <p:blipFill>
          <a:blip r:embed="rId2"/>
          <a:srcRect/>
          <a:stretch>
            <a:fillRect/>
          </a:stretch>
        </p:blipFill>
        <p:spPr bwMode="auto">
          <a:xfrm>
            <a:off x="1547664" y="763463"/>
            <a:ext cx="4824536" cy="2449513"/>
          </a:xfrm>
          <a:prstGeom prst="rect">
            <a:avLst/>
          </a:prstGeom>
          <a:noFill/>
          <a:ln w="9525">
            <a:noFill/>
            <a:miter lim="800000"/>
            <a:headEnd/>
            <a:tailEnd/>
          </a:ln>
        </p:spPr>
      </p:pic>
    </p:spTree>
    <p:extLst>
      <p:ext uri="{BB962C8B-B14F-4D97-AF65-F5344CB8AC3E}">
        <p14:creationId xmlns:p14="http://schemas.microsoft.com/office/powerpoint/2010/main" val="3846920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15810-2BB7-45A4-A7C8-E7AD915DCE47}"/>
              </a:ext>
            </a:extLst>
          </p:cNvPr>
          <p:cNvSpPr>
            <a:spLocks noGrp="1"/>
          </p:cNvSpPr>
          <p:nvPr>
            <p:ph idx="1"/>
          </p:nvPr>
        </p:nvSpPr>
        <p:spPr>
          <a:xfrm>
            <a:off x="457200" y="260648"/>
            <a:ext cx="8229600" cy="5865515"/>
          </a:xfrm>
        </p:spPr>
        <p:txBody>
          <a:bodyPr>
            <a:normAutofit fontScale="85000" lnSpcReduction="20000"/>
          </a:bodyPr>
          <a:lstStyle/>
          <a:p>
            <a:pPr marL="0" indent="0">
              <a:buNone/>
            </a:pPr>
            <a:r>
              <a:rPr lang="id-ID" dirty="0"/>
              <a:t>Perhatikan gambar dan tabel hasil pernafasan berikut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Apabila proses pernafasan dari A yang maksimal keadaannya kemudian melakukan pernafasan seperti pada B secara maksimal juga maka volume udara yang dihembuskan yang sesuai pada tabel hasil pernafasan adalah....</a:t>
            </a:r>
          </a:p>
          <a:p>
            <a:pPr marL="514350" lvl="0" indent="-514350">
              <a:buFont typeface="+mj-lt"/>
              <a:buAutoNum type="alphaUcPeriod"/>
            </a:pPr>
            <a:r>
              <a:rPr lang="id-ID" dirty="0"/>
              <a:t>1</a:t>
            </a:r>
          </a:p>
          <a:p>
            <a:pPr marL="514350" lvl="0" indent="-514350">
              <a:buFont typeface="+mj-lt"/>
              <a:buAutoNum type="alphaUcPeriod"/>
            </a:pPr>
            <a:r>
              <a:rPr lang="id-ID" dirty="0"/>
              <a:t>2</a:t>
            </a:r>
          </a:p>
          <a:p>
            <a:pPr marL="514350" lvl="0" indent="-514350">
              <a:buFont typeface="+mj-lt"/>
              <a:buAutoNum type="alphaUcPeriod"/>
            </a:pPr>
            <a:r>
              <a:rPr lang="id-ID" dirty="0"/>
              <a:t>3</a:t>
            </a:r>
          </a:p>
          <a:p>
            <a:pPr marL="514350" lvl="0" indent="-514350">
              <a:buFont typeface="+mj-lt"/>
              <a:buAutoNum type="alphaUcPeriod"/>
            </a:pPr>
            <a:r>
              <a:rPr lang="id-ID" dirty="0"/>
              <a:t>4</a:t>
            </a:r>
          </a:p>
          <a:p>
            <a:pPr marL="0" indent="0">
              <a:buNone/>
            </a:pPr>
            <a:endParaRPr lang="id-ID" dirty="0"/>
          </a:p>
        </p:txBody>
      </p:sp>
      <p:pic>
        <p:nvPicPr>
          <p:cNvPr id="4" name="Picture 3">
            <a:extLst>
              <a:ext uri="{FF2B5EF4-FFF2-40B4-BE49-F238E27FC236}">
                <a16:creationId xmlns:a16="http://schemas.microsoft.com/office/drawing/2014/main" id="{A8B7D75E-01B6-440E-8471-19431427145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71600" y="548680"/>
            <a:ext cx="6408712" cy="2088232"/>
          </a:xfrm>
          <a:prstGeom prst="rect">
            <a:avLst/>
          </a:prstGeom>
          <a:noFill/>
          <a:ln>
            <a:noFill/>
          </a:ln>
        </p:spPr>
      </p:pic>
    </p:spTree>
    <p:extLst>
      <p:ext uri="{BB962C8B-B14F-4D97-AF65-F5344CB8AC3E}">
        <p14:creationId xmlns:p14="http://schemas.microsoft.com/office/powerpoint/2010/main" val="838166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FA21-2E8C-4F00-87D6-3E4C05A30B1A}"/>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941F305F-CE51-421F-ADF1-2B7C0F03EE80}"/>
              </a:ext>
            </a:extLst>
          </p:cNvPr>
          <p:cNvSpPr>
            <a:spLocks noGrp="1"/>
          </p:cNvSpPr>
          <p:nvPr>
            <p:ph idx="1"/>
          </p:nvPr>
        </p:nvSpPr>
        <p:spPr/>
        <p:txBody>
          <a:bodyPr>
            <a:normAutofit fontScale="77500" lnSpcReduction="20000"/>
          </a:bodyPr>
          <a:lstStyle/>
          <a:p>
            <a:r>
              <a:rPr lang="en-US" dirty="0" err="1"/>
              <a:t>Perhatikan</a:t>
            </a:r>
            <a:r>
              <a:rPr lang="en-US" dirty="0"/>
              <a:t> </a:t>
            </a:r>
            <a:r>
              <a:rPr lang="en-US" dirty="0" err="1"/>
              <a:t>macam-macam</a:t>
            </a:r>
            <a:r>
              <a:rPr lang="en-US" dirty="0"/>
              <a:t> </a:t>
            </a:r>
            <a:r>
              <a:rPr lang="en-US" dirty="0" err="1"/>
              <a:t>gangguan</a:t>
            </a:r>
            <a:r>
              <a:rPr lang="en-US" dirty="0"/>
              <a:t> pada </a:t>
            </a:r>
            <a:r>
              <a:rPr lang="en-US" dirty="0" err="1"/>
              <a:t>sistem</a:t>
            </a:r>
            <a:r>
              <a:rPr lang="en-US" dirty="0"/>
              <a:t> </a:t>
            </a:r>
            <a:r>
              <a:rPr lang="en-US" dirty="0" err="1"/>
              <a:t>pernapasan</a:t>
            </a:r>
            <a:r>
              <a:rPr lang="en-US" dirty="0"/>
              <a:t> di </a:t>
            </a:r>
            <a:r>
              <a:rPr lang="en-US" dirty="0" err="1"/>
              <a:t>bawah</a:t>
            </a:r>
            <a:r>
              <a:rPr lang="en-US" dirty="0"/>
              <a:t> </a:t>
            </a:r>
            <a:r>
              <a:rPr lang="en-US" dirty="0" err="1"/>
              <a:t>ini</a:t>
            </a:r>
            <a:r>
              <a:rPr lang="en-US" dirty="0"/>
              <a:t>.</a:t>
            </a:r>
            <a:endParaRPr lang="id-ID" dirty="0"/>
          </a:p>
          <a:p>
            <a:pPr marL="514350" indent="-514350">
              <a:buFont typeface="+mj-lt"/>
              <a:buAutoNum type="arabicPeriod"/>
            </a:pPr>
            <a:r>
              <a:rPr lang="en-US" dirty="0" err="1"/>
              <a:t>Kontraksi</a:t>
            </a:r>
            <a:r>
              <a:rPr lang="en-US" dirty="0"/>
              <a:t> yang </a:t>
            </a:r>
            <a:r>
              <a:rPr lang="en-US" dirty="0" err="1"/>
              <a:t>kaku</a:t>
            </a:r>
            <a:r>
              <a:rPr lang="en-US" dirty="0"/>
              <a:t> </a:t>
            </a:r>
            <a:r>
              <a:rPr lang="en-US" dirty="0" err="1"/>
              <a:t>dari</a:t>
            </a:r>
            <a:r>
              <a:rPr lang="en-US" dirty="0"/>
              <a:t> </a:t>
            </a:r>
            <a:r>
              <a:rPr lang="en-US" dirty="0" err="1"/>
              <a:t>bronkiolus</a:t>
            </a:r>
            <a:r>
              <a:rPr lang="en-US" dirty="0"/>
              <a:t>.</a:t>
            </a:r>
            <a:endParaRPr lang="id-ID" dirty="0"/>
          </a:p>
          <a:p>
            <a:pPr marL="514350" indent="-514350">
              <a:buFont typeface="+mj-lt"/>
              <a:buAutoNum type="arabicPeriod"/>
            </a:pPr>
            <a:r>
              <a:rPr lang="en-US" dirty="0" err="1"/>
              <a:t>Peradangan</a:t>
            </a:r>
            <a:r>
              <a:rPr lang="en-US" dirty="0"/>
              <a:t> pada </a:t>
            </a:r>
            <a:r>
              <a:rPr lang="en-US" dirty="0" err="1"/>
              <a:t>cabang</a:t>
            </a:r>
            <a:r>
              <a:rPr lang="en-US" dirty="0"/>
              <a:t> </a:t>
            </a:r>
            <a:r>
              <a:rPr lang="en-US" dirty="0" err="1"/>
              <a:t>batang</a:t>
            </a:r>
            <a:r>
              <a:rPr lang="en-US" dirty="0"/>
              <a:t> </a:t>
            </a:r>
            <a:r>
              <a:rPr lang="en-US" dirty="0" err="1"/>
              <a:t>tenggorokan</a:t>
            </a:r>
            <a:r>
              <a:rPr lang="en-US" dirty="0"/>
              <a:t>.</a:t>
            </a:r>
            <a:endParaRPr lang="id-ID" dirty="0"/>
          </a:p>
          <a:p>
            <a:pPr marL="514350" indent="-514350">
              <a:buFont typeface="+mj-lt"/>
              <a:buAutoNum type="arabicPeriod"/>
            </a:pPr>
            <a:r>
              <a:rPr lang="en-US" dirty="0" err="1"/>
              <a:t>Infeksi</a:t>
            </a:r>
            <a:r>
              <a:rPr lang="en-US" dirty="0"/>
              <a:t> virus, </a:t>
            </a:r>
            <a:r>
              <a:rPr lang="en-US" dirty="0" err="1"/>
              <a:t>bakteri</a:t>
            </a:r>
            <a:r>
              <a:rPr lang="en-US" dirty="0"/>
              <a:t>, dan </a:t>
            </a:r>
            <a:r>
              <a:rPr lang="en-US" dirty="0" err="1"/>
              <a:t>organisme</a:t>
            </a:r>
            <a:endParaRPr lang="id-ID" dirty="0"/>
          </a:p>
          <a:p>
            <a:pPr marL="514350" indent="-514350">
              <a:buFont typeface="+mj-lt"/>
              <a:buAutoNum type="arabicPeriod"/>
            </a:pPr>
            <a:r>
              <a:rPr lang="en-US" dirty="0" err="1"/>
              <a:t>Kerusakan</a:t>
            </a:r>
            <a:r>
              <a:rPr lang="en-US" dirty="0"/>
              <a:t> </a:t>
            </a:r>
            <a:r>
              <a:rPr lang="en-US" dirty="0" err="1"/>
              <a:t>sel-sel</a:t>
            </a:r>
            <a:r>
              <a:rPr lang="en-US" dirty="0"/>
              <a:t> </a:t>
            </a:r>
            <a:r>
              <a:rPr lang="en-US" dirty="0" err="1"/>
              <a:t>paru-paru</a:t>
            </a:r>
            <a:r>
              <a:rPr lang="en-US" dirty="0"/>
              <a:t> </a:t>
            </a:r>
            <a:r>
              <a:rPr lang="en-US" dirty="0" err="1"/>
              <a:t>sehingga</a:t>
            </a:r>
            <a:r>
              <a:rPr lang="en-US" dirty="0"/>
              <a:t> </a:t>
            </a:r>
            <a:r>
              <a:rPr lang="en-US" dirty="0" err="1"/>
              <a:t>paru-paru</a:t>
            </a:r>
            <a:r>
              <a:rPr lang="en-US" dirty="0"/>
              <a:t> </a:t>
            </a:r>
            <a:r>
              <a:rPr lang="en-US" dirty="0" err="1"/>
              <a:t>mengecil</a:t>
            </a:r>
            <a:r>
              <a:rPr lang="en-US" dirty="0"/>
              <a:t>.</a:t>
            </a:r>
            <a:endParaRPr lang="id-ID" dirty="0"/>
          </a:p>
          <a:p>
            <a:r>
              <a:rPr lang="en-US" dirty="0" err="1"/>
              <a:t>Gangguan</a:t>
            </a:r>
            <a:r>
              <a:rPr lang="en-US" dirty="0"/>
              <a:t> yang </a:t>
            </a:r>
            <a:r>
              <a:rPr lang="en-US" dirty="0" err="1"/>
              <a:t>menyebabkan</a:t>
            </a:r>
            <a:r>
              <a:rPr lang="en-US" dirty="0"/>
              <a:t> </a:t>
            </a:r>
            <a:r>
              <a:rPr lang="en-US" dirty="0" err="1"/>
              <a:t>terjadinya</a:t>
            </a:r>
            <a:r>
              <a:rPr lang="en-US" dirty="0"/>
              <a:t> </a:t>
            </a:r>
            <a:r>
              <a:rPr lang="en-US" dirty="0" err="1"/>
              <a:t>bronkitis</a:t>
            </a:r>
            <a:r>
              <a:rPr lang="en-US" dirty="0"/>
              <a:t> </a:t>
            </a:r>
            <a:r>
              <a:rPr lang="en-US" dirty="0" err="1"/>
              <a:t>adalah</a:t>
            </a:r>
            <a:r>
              <a:rPr lang="en-US" dirty="0"/>
              <a:t> ....</a:t>
            </a:r>
            <a:endParaRPr lang="id-ID" dirty="0"/>
          </a:p>
          <a:p>
            <a:pPr marL="0" indent="0">
              <a:buNone/>
            </a:pPr>
            <a:r>
              <a:rPr lang="en-US" dirty="0"/>
              <a:t>A. 1 dan 2</a:t>
            </a:r>
            <a:endParaRPr lang="id-ID" dirty="0"/>
          </a:p>
          <a:p>
            <a:pPr marL="0" indent="0">
              <a:buNone/>
            </a:pPr>
            <a:r>
              <a:rPr lang="en-US" dirty="0"/>
              <a:t>B. 1 dan 4</a:t>
            </a:r>
            <a:endParaRPr lang="id-ID" dirty="0"/>
          </a:p>
          <a:p>
            <a:pPr marL="0" indent="0">
              <a:buNone/>
            </a:pPr>
            <a:r>
              <a:rPr lang="en-US" dirty="0"/>
              <a:t>C. 2 dan 3</a:t>
            </a:r>
            <a:endParaRPr lang="id-ID" dirty="0"/>
          </a:p>
          <a:p>
            <a:pPr marL="0" indent="0">
              <a:buNone/>
            </a:pPr>
            <a:r>
              <a:rPr lang="en-US" dirty="0"/>
              <a:t>D. 2 dan 4</a:t>
            </a:r>
            <a:endParaRPr lang="id-ID" dirty="0"/>
          </a:p>
          <a:p>
            <a:pPr marL="0" indent="0">
              <a:buNone/>
            </a:pPr>
            <a:endParaRPr lang="id-ID" dirty="0"/>
          </a:p>
        </p:txBody>
      </p:sp>
    </p:spTree>
    <p:extLst>
      <p:ext uri="{BB962C8B-B14F-4D97-AF65-F5344CB8AC3E}">
        <p14:creationId xmlns:p14="http://schemas.microsoft.com/office/powerpoint/2010/main" val="1290798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54230"/>
          </a:xfrm>
        </p:spPr>
        <p:txBody>
          <a:bodyPr>
            <a:normAutofit fontScale="90000"/>
          </a:bodyPr>
          <a:lstStyle/>
          <a:p>
            <a:pPr algn="l"/>
            <a:r>
              <a:rPr lang="id-ID" dirty="0"/>
              <a:t>Materi : </a:t>
            </a:r>
            <a:br>
              <a:rPr lang="id-ID" dirty="0"/>
            </a:br>
            <a:r>
              <a:rPr lang="id-ID" dirty="0"/>
              <a:t>- proses pada organ ekskresi</a:t>
            </a:r>
            <a:br>
              <a:rPr lang="id-ID" dirty="0"/>
            </a:br>
            <a:r>
              <a:rPr lang="id-ID" dirty="0"/>
              <a:t>- gangguan/ penyakit sistem ekskresi</a:t>
            </a:r>
            <a:br>
              <a:rPr lang="id-ID" dirty="0"/>
            </a:br>
            <a:endParaRPr lang="id-ID" dirty="0"/>
          </a:p>
        </p:txBody>
      </p:sp>
      <p:sp>
        <p:nvSpPr>
          <p:cNvPr id="3" name="Content Placeholder 2"/>
          <p:cNvSpPr>
            <a:spLocks noGrp="1"/>
          </p:cNvSpPr>
          <p:nvPr>
            <p:ph idx="1"/>
          </p:nvPr>
        </p:nvSpPr>
        <p:spPr>
          <a:xfrm>
            <a:off x="457200" y="2714620"/>
            <a:ext cx="8229600" cy="3411543"/>
          </a:xfrm>
        </p:spPr>
        <p:txBody>
          <a:bodyPr/>
          <a:lstStyle/>
          <a:p>
            <a:pPr>
              <a:buNone/>
            </a:pPr>
            <a:r>
              <a:rPr lang="id-ID" dirty="0"/>
              <a:t>Indikator :</a:t>
            </a:r>
          </a:p>
          <a:p>
            <a:pPr>
              <a:buNone/>
            </a:pPr>
            <a:r>
              <a:rPr lang="id-ID" dirty="0"/>
              <a:t>- Menjelaskan sistem ekskresi</a:t>
            </a:r>
          </a:p>
          <a:p>
            <a:pPr lvl="0">
              <a:buNone/>
            </a:pPr>
            <a:r>
              <a:rPr lang="id-ID" dirty="0"/>
              <a:t>- Mengidentifikasi gangguan / penyakit  sistem ekskresi</a:t>
            </a:r>
          </a:p>
          <a:p>
            <a:endParaRPr lang="id-ID"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2486BD-1756-43C0-BED4-AE3F4D04319A}"/>
              </a:ext>
            </a:extLst>
          </p:cNvPr>
          <p:cNvSpPr>
            <a:spLocks noGrp="1"/>
          </p:cNvSpPr>
          <p:nvPr>
            <p:ph idx="1"/>
          </p:nvPr>
        </p:nvSpPr>
        <p:spPr>
          <a:xfrm>
            <a:off x="457200" y="332656"/>
            <a:ext cx="8229600" cy="5793507"/>
          </a:xfrm>
        </p:spPr>
        <p:txBody>
          <a:bodyPr>
            <a:normAutofit/>
          </a:bodyPr>
          <a:lstStyle/>
          <a:p>
            <a:pPr lvl="0"/>
            <a:r>
              <a:rPr lang="id-ID" dirty="0"/>
              <a:t>Ekskresi merupakan proses pengeluaran zat sisa dari dalam tubuh yang dilakukan oleh organ-organya. Organ ekskresi dan zat sisa  dikeluarkan yang sesuai adalah ....</a:t>
            </a:r>
          </a:p>
          <a:p>
            <a:pPr marL="514350" lvl="0" indent="-514350">
              <a:buFont typeface="+mj-lt"/>
              <a:buAutoNum type="alphaUcPeriod"/>
            </a:pPr>
            <a:endParaRPr lang="id-ID" dirty="0"/>
          </a:p>
          <a:p>
            <a:endParaRPr lang="id-ID" dirty="0"/>
          </a:p>
        </p:txBody>
      </p:sp>
      <p:graphicFrame>
        <p:nvGraphicFramePr>
          <p:cNvPr id="5" name="Table 4"/>
          <p:cNvGraphicFramePr>
            <a:graphicFrameLocks noGrp="1"/>
          </p:cNvGraphicFramePr>
          <p:nvPr>
            <p:extLst>
              <p:ext uri="{D42A27DB-BD31-4B8C-83A1-F6EECF244321}">
                <p14:modId xmlns:p14="http://schemas.microsoft.com/office/powerpoint/2010/main" val="3060511150"/>
              </p:ext>
            </p:extLst>
          </p:nvPr>
        </p:nvGraphicFramePr>
        <p:xfrm>
          <a:off x="1214414" y="3214686"/>
          <a:ext cx="6096000" cy="2500330"/>
        </p:xfrm>
        <a:graphic>
          <a:graphicData uri="http://schemas.openxmlformats.org/drawingml/2006/table">
            <a:tbl>
              <a:tblPr firstRow="1" bandRow="1">
                <a:tableStyleId>{5C22544A-7EE6-4342-B048-85BDC9FD1C3A}</a:tableStyleId>
              </a:tblPr>
              <a:tblGrid>
                <a:gridCol w="1357322">
                  <a:extLst>
                    <a:ext uri="{9D8B030D-6E8A-4147-A177-3AD203B41FA5}">
                      <a16:colId xmlns:a16="http://schemas.microsoft.com/office/drawing/2014/main" val="20000"/>
                    </a:ext>
                  </a:extLst>
                </a:gridCol>
                <a:gridCol w="1857388">
                  <a:extLst>
                    <a:ext uri="{9D8B030D-6E8A-4147-A177-3AD203B41FA5}">
                      <a16:colId xmlns:a16="http://schemas.microsoft.com/office/drawing/2014/main" val="20001"/>
                    </a:ext>
                  </a:extLst>
                </a:gridCol>
                <a:gridCol w="2881290">
                  <a:extLst>
                    <a:ext uri="{9D8B030D-6E8A-4147-A177-3AD203B41FA5}">
                      <a16:colId xmlns:a16="http://schemas.microsoft.com/office/drawing/2014/main" val="20002"/>
                    </a:ext>
                  </a:extLst>
                </a:gridCol>
              </a:tblGrid>
              <a:tr h="500066">
                <a:tc>
                  <a:txBody>
                    <a:bodyPr/>
                    <a:lstStyle/>
                    <a:p>
                      <a:pPr algn="ctr">
                        <a:lnSpc>
                          <a:spcPct val="107000"/>
                        </a:lnSpc>
                        <a:spcAft>
                          <a:spcPts val="0"/>
                        </a:spcAft>
                      </a:pPr>
                      <a:r>
                        <a:rPr lang="id-ID" sz="1600" dirty="0">
                          <a:latin typeface="Times New Roman"/>
                          <a:ea typeface="Calibri"/>
                          <a:cs typeface="Times New Roman"/>
                        </a:rPr>
                        <a:t>Pilihan</a:t>
                      </a:r>
                      <a:endParaRPr lang="id-ID" sz="1600" dirty="0">
                        <a:latin typeface="Calibri"/>
                        <a:ea typeface="Calibri"/>
                        <a:cs typeface="Times New Roman"/>
                      </a:endParaRPr>
                    </a:p>
                  </a:txBody>
                  <a:tcPr marL="68580" marR="68580" marT="0" marB="0"/>
                </a:tc>
                <a:tc>
                  <a:txBody>
                    <a:bodyPr/>
                    <a:lstStyle/>
                    <a:p>
                      <a:pPr algn="ctr">
                        <a:lnSpc>
                          <a:spcPct val="107000"/>
                        </a:lnSpc>
                        <a:spcAft>
                          <a:spcPts val="0"/>
                        </a:spcAft>
                      </a:pPr>
                      <a:r>
                        <a:rPr lang="id-ID" sz="1600" dirty="0">
                          <a:latin typeface="Times New Roman"/>
                          <a:ea typeface="Calibri"/>
                          <a:cs typeface="Times New Roman"/>
                        </a:rPr>
                        <a:t>Nama Organ</a:t>
                      </a:r>
                      <a:endParaRPr lang="id-ID" sz="1600" dirty="0">
                        <a:latin typeface="Calibri"/>
                        <a:ea typeface="Calibri"/>
                        <a:cs typeface="Times New Roman"/>
                      </a:endParaRPr>
                    </a:p>
                  </a:txBody>
                  <a:tcPr marL="68580" marR="68580" marT="0" marB="0"/>
                </a:tc>
                <a:tc>
                  <a:txBody>
                    <a:bodyPr/>
                    <a:lstStyle/>
                    <a:p>
                      <a:pPr algn="ctr">
                        <a:lnSpc>
                          <a:spcPct val="107000"/>
                        </a:lnSpc>
                        <a:spcAft>
                          <a:spcPts val="0"/>
                        </a:spcAft>
                      </a:pPr>
                      <a:r>
                        <a:rPr lang="id-ID" sz="1600">
                          <a:latin typeface="Times New Roman"/>
                          <a:ea typeface="Calibri"/>
                          <a:cs typeface="Times New Roman"/>
                        </a:rPr>
                        <a:t>Zat yang dikelurkan</a:t>
                      </a:r>
                      <a:endParaRPr lang="id-ID"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00066">
                <a:tc>
                  <a:txBody>
                    <a:bodyPr/>
                    <a:lstStyle/>
                    <a:p>
                      <a:pPr algn="ctr">
                        <a:lnSpc>
                          <a:spcPct val="107000"/>
                        </a:lnSpc>
                        <a:spcAft>
                          <a:spcPts val="0"/>
                        </a:spcAft>
                      </a:pPr>
                      <a:r>
                        <a:rPr lang="en-US" sz="1600">
                          <a:latin typeface="Times New Roman"/>
                          <a:ea typeface="Calibri"/>
                          <a:cs typeface="Times New Roman"/>
                        </a:rPr>
                        <a:t>A</a:t>
                      </a:r>
                      <a:r>
                        <a:rPr lang="id-ID" sz="1600">
                          <a:latin typeface="Times New Roman"/>
                          <a:ea typeface="Calibri"/>
                          <a:cs typeface="Times New Roman"/>
                        </a:rPr>
                        <a:t>.</a:t>
                      </a:r>
                      <a:endParaRPr lang="id-ID" sz="1600">
                        <a:latin typeface="Calibri"/>
                        <a:ea typeface="Calibri"/>
                        <a:cs typeface="Times New Roman"/>
                      </a:endParaRPr>
                    </a:p>
                  </a:txBody>
                  <a:tcPr marL="68580" marR="68580" marT="0" marB="0"/>
                </a:tc>
                <a:tc>
                  <a:txBody>
                    <a:bodyPr/>
                    <a:lstStyle/>
                    <a:p>
                      <a:pPr>
                        <a:lnSpc>
                          <a:spcPct val="107000"/>
                        </a:lnSpc>
                        <a:spcAft>
                          <a:spcPts val="0"/>
                        </a:spcAft>
                      </a:pPr>
                      <a:r>
                        <a:rPr lang="id-ID" sz="1600" dirty="0">
                          <a:latin typeface="Times New Roman"/>
                          <a:ea typeface="Calibri"/>
                          <a:cs typeface="Times New Roman"/>
                        </a:rPr>
                        <a:t>Kulit</a:t>
                      </a:r>
                      <a:endParaRPr lang="id-ID" sz="1600" dirty="0">
                        <a:latin typeface="Calibri"/>
                        <a:ea typeface="Calibri"/>
                        <a:cs typeface="Times New Roman"/>
                      </a:endParaRPr>
                    </a:p>
                  </a:txBody>
                  <a:tcPr marL="68580" marR="68580" marT="0" marB="0"/>
                </a:tc>
                <a:tc>
                  <a:txBody>
                    <a:bodyPr/>
                    <a:lstStyle/>
                    <a:p>
                      <a:pPr>
                        <a:lnSpc>
                          <a:spcPct val="107000"/>
                        </a:lnSpc>
                        <a:spcAft>
                          <a:spcPts val="0"/>
                        </a:spcAft>
                      </a:pPr>
                      <a:r>
                        <a:rPr lang="en-US" sz="1600" dirty="0">
                          <a:latin typeface="Times New Roman"/>
                          <a:ea typeface="Calibri"/>
                          <a:cs typeface="Times New Roman"/>
                        </a:rPr>
                        <a:t>Urine</a:t>
                      </a:r>
                      <a:r>
                        <a:rPr lang="id-ID" sz="1600" dirty="0">
                          <a:latin typeface="Times New Roman"/>
                          <a:ea typeface="Calibri"/>
                          <a:cs typeface="Times New Roman"/>
                        </a:rPr>
                        <a:t> dan empedu</a:t>
                      </a:r>
                      <a:endParaRPr lang="id-ID" sz="16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00066">
                <a:tc>
                  <a:txBody>
                    <a:bodyPr/>
                    <a:lstStyle/>
                    <a:p>
                      <a:pPr algn="ctr">
                        <a:lnSpc>
                          <a:spcPct val="107000"/>
                        </a:lnSpc>
                        <a:spcAft>
                          <a:spcPts val="0"/>
                        </a:spcAft>
                      </a:pPr>
                      <a:r>
                        <a:rPr lang="en-US" sz="1600" dirty="0">
                          <a:latin typeface="Times New Roman"/>
                          <a:ea typeface="Calibri"/>
                          <a:cs typeface="Times New Roman"/>
                        </a:rPr>
                        <a:t>B</a:t>
                      </a:r>
                      <a:r>
                        <a:rPr lang="id-ID" sz="1600" dirty="0">
                          <a:latin typeface="Times New Roman"/>
                          <a:ea typeface="Calibri"/>
                          <a:cs typeface="Times New Roman"/>
                        </a:rPr>
                        <a:t>.</a:t>
                      </a:r>
                      <a:endParaRPr lang="id-ID" sz="1600" dirty="0">
                        <a:latin typeface="Calibri"/>
                        <a:ea typeface="Calibri"/>
                        <a:cs typeface="Times New Roman"/>
                      </a:endParaRPr>
                    </a:p>
                  </a:txBody>
                  <a:tcPr marL="68580" marR="68580" marT="0" marB="0"/>
                </a:tc>
                <a:tc>
                  <a:txBody>
                    <a:bodyPr/>
                    <a:lstStyle/>
                    <a:p>
                      <a:pPr>
                        <a:lnSpc>
                          <a:spcPct val="107000"/>
                        </a:lnSpc>
                        <a:spcAft>
                          <a:spcPts val="0"/>
                        </a:spcAft>
                      </a:pPr>
                      <a:r>
                        <a:rPr lang="id-ID" sz="1600">
                          <a:latin typeface="Times New Roman"/>
                          <a:ea typeface="Calibri"/>
                          <a:cs typeface="Times New Roman"/>
                        </a:rPr>
                        <a:t>Ginjal</a:t>
                      </a:r>
                      <a:endParaRPr lang="id-ID" sz="1600">
                        <a:latin typeface="Calibri"/>
                        <a:ea typeface="Calibri"/>
                        <a:cs typeface="Times New Roman"/>
                      </a:endParaRPr>
                    </a:p>
                  </a:txBody>
                  <a:tcPr marL="68580" marR="68580" marT="0" marB="0"/>
                </a:tc>
                <a:tc>
                  <a:txBody>
                    <a:bodyPr/>
                    <a:lstStyle/>
                    <a:p>
                      <a:pPr>
                        <a:lnSpc>
                          <a:spcPct val="107000"/>
                        </a:lnSpc>
                        <a:spcAft>
                          <a:spcPts val="0"/>
                        </a:spcAft>
                      </a:pPr>
                      <a:r>
                        <a:rPr lang="id-ID" sz="1600" dirty="0">
                          <a:latin typeface="Times New Roman"/>
                          <a:ea typeface="Calibri"/>
                          <a:cs typeface="Times New Roman"/>
                        </a:rPr>
                        <a:t>Air   dan karbon dioksida</a:t>
                      </a:r>
                      <a:endParaRPr lang="id-ID" sz="1600"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500066">
                <a:tc>
                  <a:txBody>
                    <a:bodyPr/>
                    <a:lstStyle/>
                    <a:p>
                      <a:pPr algn="ctr">
                        <a:lnSpc>
                          <a:spcPct val="107000"/>
                        </a:lnSpc>
                        <a:spcAft>
                          <a:spcPts val="0"/>
                        </a:spcAft>
                      </a:pPr>
                      <a:r>
                        <a:rPr lang="en-US" sz="1600">
                          <a:latin typeface="Times New Roman"/>
                          <a:ea typeface="Calibri"/>
                          <a:cs typeface="Times New Roman"/>
                        </a:rPr>
                        <a:t>C</a:t>
                      </a:r>
                      <a:r>
                        <a:rPr lang="id-ID" sz="1600">
                          <a:latin typeface="Times New Roman"/>
                          <a:ea typeface="Calibri"/>
                          <a:cs typeface="Times New Roman"/>
                        </a:rPr>
                        <a:t>.</a:t>
                      </a:r>
                      <a:endParaRPr lang="id-ID" sz="1600">
                        <a:latin typeface="Calibri"/>
                        <a:ea typeface="Calibri"/>
                        <a:cs typeface="Times New Roman"/>
                      </a:endParaRPr>
                    </a:p>
                  </a:txBody>
                  <a:tcPr marL="68580" marR="68580" marT="0" marB="0"/>
                </a:tc>
                <a:tc>
                  <a:txBody>
                    <a:bodyPr/>
                    <a:lstStyle/>
                    <a:p>
                      <a:pPr>
                        <a:lnSpc>
                          <a:spcPct val="107000"/>
                        </a:lnSpc>
                        <a:spcAft>
                          <a:spcPts val="0"/>
                        </a:spcAft>
                      </a:pPr>
                      <a:r>
                        <a:rPr lang="id-ID" sz="1600">
                          <a:latin typeface="Times New Roman"/>
                          <a:ea typeface="Calibri"/>
                          <a:cs typeface="Times New Roman"/>
                        </a:rPr>
                        <a:t>Hati</a:t>
                      </a:r>
                      <a:endParaRPr lang="id-ID" sz="1600">
                        <a:latin typeface="Calibri"/>
                        <a:ea typeface="Calibri"/>
                        <a:cs typeface="Times New Roman"/>
                      </a:endParaRPr>
                    </a:p>
                  </a:txBody>
                  <a:tcPr marL="68580" marR="68580" marT="0" marB="0"/>
                </a:tc>
                <a:tc>
                  <a:txBody>
                    <a:bodyPr/>
                    <a:lstStyle/>
                    <a:p>
                      <a:pPr>
                        <a:lnSpc>
                          <a:spcPct val="107000"/>
                        </a:lnSpc>
                        <a:spcAft>
                          <a:spcPts val="0"/>
                        </a:spcAft>
                      </a:pPr>
                      <a:r>
                        <a:rPr lang="en-US" sz="1600" dirty="0" err="1">
                          <a:latin typeface="Times New Roman"/>
                          <a:ea typeface="Calibri"/>
                          <a:cs typeface="Times New Roman"/>
                        </a:rPr>
                        <a:t>Empedu</a:t>
                      </a:r>
                      <a:r>
                        <a:rPr lang="id-ID" sz="1600" dirty="0">
                          <a:latin typeface="Times New Roman"/>
                          <a:ea typeface="Calibri"/>
                          <a:cs typeface="Times New Roman"/>
                        </a:rPr>
                        <a:t> dan karbondioksida</a:t>
                      </a:r>
                      <a:endParaRPr lang="id-ID" sz="1600" dirty="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500066">
                <a:tc>
                  <a:txBody>
                    <a:bodyPr/>
                    <a:lstStyle/>
                    <a:p>
                      <a:pPr algn="ctr">
                        <a:lnSpc>
                          <a:spcPct val="107000"/>
                        </a:lnSpc>
                        <a:spcAft>
                          <a:spcPts val="0"/>
                        </a:spcAft>
                      </a:pPr>
                      <a:r>
                        <a:rPr lang="en-US" sz="1600">
                          <a:latin typeface="Times New Roman"/>
                          <a:ea typeface="Calibri"/>
                          <a:cs typeface="Times New Roman"/>
                        </a:rPr>
                        <a:t>D</a:t>
                      </a:r>
                      <a:r>
                        <a:rPr lang="id-ID" sz="1600">
                          <a:latin typeface="Times New Roman"/>
                          <a:ea typeface="Calibri"/>
                          <a:cs typeface="Times New Roman"/>
                        </a:rPr>
                        <a:t>.</a:t>
                      </a:r>
                      <a:endParaRPr lang="id-ID" sz="1600">
                        <a:latin typeface="Calibri"/>
                        <a:ea typeface="Calibri"/>
                        <a:cs typeface="Times New Roman"/>
                      </a:endParaRPr>
                    </a:p>
                  </a:txBody>
                  <a:tcPr marL="68580" marR="68580" marT="0" marB="0"/>
                </a:tc>
                <a:tc>
                  <a:txBody>
                    <a:bodyPr/>
                    <a:lstStyle/>
                    <a:p>
                      <a:pPr>
                        <a:lnSpc>
                          <a:spcPct val="107000"/>
                        </a:lnSpc>
                        <a:spcAft>
                          <a:spcPts val="0"/>
                        </a:spcAft>
                      </a:pPr>
                      <a:r>
                        <a:rPr lang="id-ID" sz="1600">
                          <a:latin typeface="Times New Roman"/>
                          <a:ea typeface="Calibri"/>
                          <a:cs typeface="Times New Roman"/>
                        </a:rPr>
                        <a:t>Paru-paru</a:t>
                      </a:r>
                      <a:endParaRPr lang="id-ID" sz="1600">
                        <a:latin typeface="Calibri"/>
                        <a:ea typeface="Calibri"/>
                        <a:cs typeface="Times New Roman"/>
                      </a:endParaRPr>
                    </a:p>
                  </a:txBody>
                  <a:tcPr marL="68580" marR="68580" marT="0" marB="0"/>
                </a:tc>
                <a:tc>
                  <a:txBody>
                    <a:bodyPr/>
                    <a:lstStyle/>
                    <a:p>
                      <a:pPr>
                        <a:lnSpc>
                          <a:spcPct val="107000"/>
                        </a:lnSpc>
                        <a:spcAft>
                          <a:spcPts val="0"/>
                        </a:spcAft>
                      </a:pPr>
                      <a:r>
                        <a:rPr lang="id-ID" sz="1600" dirty="0">
                          <a:latin typeface="Times New Roman"/>
                          <a:ea typeface="Calibri"/>
                          <a:cs typeface="Times New Roman"/>
                        </a:rPr>
                        <a:t>Karbondioksida dan uap air</a:t>
                      </a:r>
                      <a:endParaRPr lang="id-ID" sz="1600"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31631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id-ID" dirty="0"/>
              <a:t> </a:t>
            </a:r>
          </a:p>
        </p:txBody>
      </p:sp>
      <p:sp>
        <p:nvSpPr>
          <p:cNvPr id="3" name="Content Placeholder 2"/>
          <p:cNvSpPr>
            <a:spLocks noGrp="1"/>
          </p:cNvSpPr>
          <p:nvPr>
            <p:ph idx="1"/>
          </p:nvPr>
        </p:nvSpPr>
        <p:spPr>
          <a:xfrm>
            <a:off x="457200" y="1000108"/>
            <a:ext cx="8229600" cy="5126055"/>
          </a:xfrm>
        </p:spPr>
        <p:txBody>
          <a:bodyPr>
            <a:normAutofit fontScale="77500" lnSpcReduction="20000"/>
          </a:bodyPr>
          <a:lstStyle/>
          <a:p>
            <a:pPr>
              <a:buNone/>
            </a:pPr>
            <a:r>
              <a:rPr lang="id-ID" dirty="0"/>
              <a:t>Perhatikan gambar ginjal berikut !</a:t>
            </a:r>
          </a:p>
          <a:p>
            <a:pPr>
              <a:buNone/>
            </a:pPr>
            <a:endParaRPr lang="id-ID" dirty="0"/>
          </a:p>
          <a:p>
            <a:pPr>
              <a:buNone/>
            </a:pPr>
            <a:endParaRPr lang="id-ID" dirty="0"/>
          </a:p>
          <a:p>
            <a:pPr>
              <a:buNone/>
            </a:pPr>
            <a:endParaRPr lang="id-ID" dirty="0"/>
          </a:p>
          <a:p>
            <a:pPr>
              <a:buNone/>
            </a:pPr>
            <a:endParaRPr lang="id-ID" dirty="0"/>
          </a:p>
          <a:p>
            <a:pPr>
              <a:buNone/>
            </a:pPr>
            <a:endParaRPr lang="id-ID" dirty="0"/>
          </a:p>
          <a:p>
            <a:pPr>
              <a:buNone/>
            </a:pPr>
            <a:endParaRPr lang="id-ID" dirty="0"/>
          </a:p>
          <a:p>
            <a:pPr>
              <a:buNone/>
            </a:pPr>
            <a:r>
              <a:rPr lang="id-ID" dirty="0"/>
              <a:t>Proses yang terjadi pada bagian yang ditunjuk  oleh X adalah....</a:t>
            </a:r>
          </a:p>
          <a:p>
            <a:pPr>
              <a:buNone/>
            </a:pPr>
            <a:r>
              <a:rPr lang="id-ID" dirty="0"/>
              <a:t>A. Penyaringan darah sehingga menghasilkan urine</a:t>
            </a:r>
          </a:p>
          <a:p>
            <a:pPr>
              <a:buNone/>
            </a:pPr>
            <a:r>
              <a:rPr lang="id-ID" dirty="0"/>
              <a:t>B. Penyaluran urine dari korteks menuju pelvis</a:t>
            </a:r>
          </a:p>
          <a:p>
            <a:pPr>
              <a:buNone/>
            </a:pPr>
            <a:r>
              <a:rPr lang="id-ID" dirty="0"/>
              <a:t>C. Penampungan urine sementara yang berasal dari korteks </a:t>
            </a:r>
          </a:p>
          <a:p>
            <a:pPr>
              <a:buNone/>
            </a:pPr>
            <a:r>
              <a:rPr lang="id-ID" dirty="0"/>
              <a:t>D. Penampungan urine sementara sebelum dikeluarkan</a:t>
            </a:r>
          </a:p>
        </p:txBody>
      </p:sp>
      <p:pic>
        <p:nvPicPr>
          <p:cNvPr id="3075" name="Picture 3"/>
          <p:cNvPicPr>
            <a:picLocks noChangeAspect="1" noChangeArrowheads="1"/>
          </p:cNvPicPr>
          <p:nvPr/>
        </p:nvPicPr>
        <p:blipFill>
          <a:blip r:embed="rId2"/>
          <a:srcRect/>
          <a:stretch>
            <a:fillRect/>
          </a:stretch>
        </p:blipFill>
        <p:spPr bwMode="auto">
          <a:xfrm>
            <a:off x="1357290" y="1428736"/>
            <a:ext cx="1500198" cy="214314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id-ID"/>
              <a:t>Contoh</a:t>
            </a:r>
          </a:p>
        </p:txBody>
      </p:sp>
      <p:sp>
        <p:nvSpPr>
          <p:cNvPr id="3" name="Content Placeholder 2"/>
          <p:cNvSpPr>
            <a:spLocks noGrp="1"/>
          </p:cNvSpPr>
          <p:nvPr>
            <p:ph idx="1"/>
          </p:nvPr>
        </p:nvSpPr>
        <p:spPr>
          <a:xfrm>
            <a:off x="457200" y="1000108"/>
            <a:ext cx="8229600" cy="5572164"/>
          </a:xfrm>
        </p:spPr>
        <p:txBody>
          <a:bodyPr>
            <a:normAutofit fontScale="85000" lnSpcReduction="20000"/>
          </a:bodyPr>
          <a:lstStyle/>
          <a:p>
            <a:pPr>
              <a:buNone/>
            </a:pPr>
            <a:r>
              <a:rPr lang="id-ID" dirty="0"/>
              <a:t>Perhatikan gambar berikut!</a:t>
            </a:r>
          </a:p>
          <a:p>
            <a:pPr>
              <a:buNone/>
            </a:pPr>
            <a:endParaRPr lang="id-ID" dirty="0"/>
          </a:p>
          <a:p>
            <a:pPr>
              <a:buNone/>
            </a:pPr>
            <a:endParaRPr lang="id-ID" dirty="0"/>
          </a:p>
          <a:p>
            <a:pPr>
              <a:buNone/>
            </a:pPr>
            <a:endParaRPr lang="id-ID" dirty="0"/>
          </a:p>
          <a:p>
            <a:pPr>
              <a:buNone/>
            </a:pPr>
            <a:endParaRPr lang="id-ID" dirty="0"/>
          </a:p>
          <a:p>
            <a:pPr>
              <a:buNone/>
            </a:pPr>
            <a:endParaRPr lang="id-ID" dirty="0"/>
          </a:p>
          <a:p>
            <a:pPr>
              <a:buNone/>
            </a:pPr>
            <a:endParaRPr lang="id-ID" dirty="0"/>
          </a:p>
          <a:p>
            <a:pPr marL="0" indent="0">
              <a:buNone/>
            </a:pPr>
            <a:r>
              <a:rPr lang="en-US" dirty="0" err="1"/>
              <a:t>Dampak</a:t>
            </a:r>
            <a:r>
              <a:rPr lang="en-US" dirty="0"/>
              <a:t> yang </a:t>
            </a:r>
            <a:r>
              <a:rPr lang="en-US" dirty="0" err="1"/>
              <a:t>terjadi</a:t>
            </a:r>
            <a:r>
              <a:rPr lang="en-US" dirty="0"/>
              <a:t> </a:t>
            </a:r>
            <a:r>
              <a:rPr lang="en-US" dirty="0" err="1"/>
              <a:t>apabila</a:t>
            </a:r>
            <a:r>
              <a:rPr lang="en-US" dirty="0"/>
              <a:t> </a:t>
            </a:r>
            <a:r>
              <a:rPr lang="en-US" dirty="0" err="1"/>
              <a:t>terdapat</a:t>
            </a:r>
            <a:r>
              <a:rPr lang="en-US" dirty="0"/>
              <a:t> </a:t>
            </a:r>
            <a:r>
              <a:rPr lang="en-US" dirty="0" err="1"/>
              <a:t>gangguan</a:t>
            </a:r>
            <a:r>
              <a:rPr lang="en-US" dirty="0"/>
              <a:t> pada </a:t>
            </a:r>
            <a:r>
              <a:rPr lang="en-US" dirty="0" err="1"/>
              <a:t>bagian</a:t>
            </a:r>
            <a:r>
              <a:rPr lang="en-US" dirty="0"/>
              <a:t> yang </a:t>
            </a:r>
            <a:r>
              <a:rPr lang="en-US" dirty="0" err="1"/>
              <a:t>ditunjuk</a:t>
            </a:r>
            <a:r>
              <a:rPr lang="en-US" dirty="0"/>
              <a:t> </a:t>
            </a:r>
            <a:r>
              <a:rPr lang="id-ID" dirty="0"/>
              <a:t>X</a:t>
            </a:r>
            <a:r>
              <a:rPr lang="en-US" dirty="0"/>
              <a:t> </a:t>
            </a:r>
            <a:r>
              <a:rPr lang="en-US" dirty="0" err="1"/>
              <a:t>adalah</a:t>
            </a:r>
            <a:r>
              <a:rPr lang="en-US" dirty="0"/>
              <a:t> ….</a:t>
            </a:r>
            <a:endParaRPr lang="id-ID" dirty="0"/>
          </a:p>
          <a:p>
            <a:pPr marL="514350" lvl="0" indent="-514350">
              <a:buFont typeface="+mj-lt"/>
              <a:buAutoNum type="alphaUcPeriod"/>
            </a:pPr>
            <a:r>
              <a:rPr lang="en-US" dirty="0" err="1"/>
              <a:t>aliran</a:t>
            </a:r>
            <a:r>
              <a:rPr lang="en-US" dirty="0"/>
              <a:t> </a:t>
            </a:r>
            <a:r>
              <a:rPr lang="en-US" dirty="0" err="1"/>
              <a:t>darah</a:t>
            </a:r>
            <a:r>
              <a:rPr lang="en-US" dirty="0"/>
              <a:t> pada </a:t>
            </a:r>
            <a:r>
              <a:rPr lang="en-US" dirty="0" err="1"/>
              <a:t>pembuluh</a:t>
            </a:r>
            <a:r>
              <a:rPr lang="en-US" dirty="0"/>
              <a:t> </a:t>
            </a:r>
            <a:r>
              <a:rPr lang="en-US" dirty="0" err="1"/>
              <a:t>terhambat</a:t>
            </a:r>
            <a:endParaRPr lang="id-ID" dirty="0"/>
          </a:p>
          <a:p>
            <a:pPr marL="514350" lvl="0" indent="-514350">
              <a:buFont typeface="+mj-lt"/>
              <a:buAutoNum type="alphaUcPeriod"/>
            </a:pPr>
            <a:r>
              <a:rPr lang="en-US" dirty="0" err="1"/>
              <a:t>aliran</a:t>
            </a:r>
            <a:r>
              <a:rPr lang="en-US" dirty="0"/>
              <a:t> urine pada </a:t>
            </a:r>
            <a:r>
              <a:rPr lang="en-US" dirty="0" err="1"/>
              <a:t>ginjal</a:t>
            </a:r>
            <a:r>
              <a:rPr lang="en-US" dirty="0"/>
              <a:t> </a:t>
            </a:r>
            <a:r>
              <a:rPr lang="en-US" dirty="0" err="1"/>
              <a:t>tidak</a:t>
            </a:r>
            <a:r>
              <a:rPr lang="en-US" dirty="0"/>
              <a:t> </a:t>
            </a:r>
            <a:r>
              <a:rPr lang="en-US" dirty="0" err="1"/>
              <a:t>lancar</a:t>
            </a:r>
            <a:endParaRPr lang="id-ID" dirty="0"/>
          </a:p>
          <a:p>
            <a:pPr marL="514350" lvl="0" indent="-514350">
              <a:buFont typeface="+mj-lt"/>
              <a:buAutoNum type="alphaUcPeriod"/>
            </a:pPr>
            <a:r>
              <a:rPr lang="en-US" dirty="0" err="1"/>
              <a:t>kandungan</a:t>
            </a:r>
            <a:r>
              <a:rPr lang="en-US" dirty="0"/>
              <a:t> air </a:t>
            </a:r>
            <a:r>
              <a:rPr lang="en-US" dirty="0" err="1"/>
              <a:t>dalam</a:t>
            </a:r>
            <a:r>
              <a:rPr lang="en-US" dirty="0"/>
              <a:t> urine </a:t>
            </a:r>
            <a:r>
              <a:rPr lang="en-US" dirty="0" err="1"/>
              <a:t>berlebihan</a:t>
            </a:r>
            <a:endParaRPr lang="id-ID" dirty="0"/>
          </a:p>
          <a:p>
            <a:pPr marL="514350" lvl="0" indent="-514350">
              <a:buFont typeface="+mj-lt"/>
              <a:buAutoNum type="alphaUcPeriod"/>
            </a:pPr>
            <a:r>
              <a:rPr lang="en-US" dirty="0"/>
              <a:t>proses </a:t>
            </a:r>
            <a:r>
              <a:rPr lang="en-US" dirty="0" err="1"/>
              <a:t>penyaringan</a:t>
            </a:r>
            <a:r>
              <a:rPr lang="en-US" dirty="0"/>
              <a:t> </a:t>
            </a:r>
            <a:r>
              <a:rPr lang="en-US" dirty="0" err="1"/>
              <a:t>darah</a:t>
            </a:r>
            <a:r>
              <a:rPr lang="en-US" dirty="0"/>
              <a:t> </a:t>
            </a:r>
            <a:r>
              <a:rPr lang="en-US" dirty="0" err="1"/>
              <a:t>tidak</a:t>
            </a:r>
            <a:r>
              <a:rPr lang="en-US" dirty="0"/>
              <a:t> </a:t>
            </a:r>
            <a:r>
              <a:rPr lang="en-US" dirty="0" err="1"/>
              <a:t>maksimal</a:t>
            </a:r>
            <a:endParaRPr lang="id-ID" dirty="0"/>
          </a:p>
          <a:p>
            <a:pPr>
              <a:buNone/>
            </a:pPr>
            <a:endParaRPr lang="id-ID" dirty="0"/>
          </a:p>
        </p:txBody>
      </p:sp>
      <p:pic>
        <p:nvPicPr>
          <p:cNvPr id="5" name="Picture 4">
            <a:extLst>
              <a:ext uri="{FF2B5EF4-FFF2-40B4-BE49-F238E27FC236}">
                <a16:creationId xmlns:a16="http://schemas.microsoft.com/office/drawing/2014/main" id="{ACE11775-AC88-40E9-A385-7FA08B5FA2CA}"/>
              </a:ext>
            </a:extLst>
          </p:cNvPr>
          <p:cNvPicPr>
            <a:picLocks noChangeAspect="1"/>
          </p:cNvPicPr>
          <p:nvPr/>
        </p:nvPicPr>
        <p:blipFill>
          <a:blip r:embed="rId2"/>
          <a:stretch>
            <a:fillRect/>
          </a:stretch>
        </p:blipFill>
        <p:spPr>
          <a:xfrm>
            <a:off x="1547664" y="1484784"/>
            <a:ext cx="2114550" cy="212407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3C6B5A-35DF-4A2F-BED5-C4D68539BC39}"/>
              </a:ext>
            </a:extLst>
          </p:cNvPr>
          <p:cNvSpPr>
            <a:spLocks noGrp="1"/>
          </p:cNvSpPr>
          <p:nvPr>
            <p:ph idx="1"/>
          </p:nvPr>
        </p:nvSpPr>
        <p:spPr>
          <a:xfrm>
            <a:off x="457200" y="260648"/>
            <a:ext cx="8229600" cy="5865515"/>
          </a:xfrm>
        </p:spPr>
        <p:txBody>
          <a:bodyPr>
            <a:normAutofit fontScale="92500" lnSpcReduction="10000"/>
          </a:bodyPr>
          <a:lstStyle/>
          <a:p>
            <a:pPr lvl="0"/>
            <a:r>
              <a:rPr lang="id-ID" dirty="0"/>
              <a:t>Perhatikan data hasil observasi pada orang yang mengalami gangguan sistem ekskresi berikut ini :</a:t>
            </a:r>
          </a:p>
          <a:p>
            <a:pPr marL="514350" lvl="0" indent="-514350">
              <a:buFont typeface="+mj-lt"/>
              <a:buAutoNum type="arabicParenR"/>
            </a:pPr>
            <a:r>
              <a:rPr lang="id-ID" dirty="0"/>
              <a:t>sakit saat buang air kecil </a:t>
            </a:r>
          </a:p>
          <a:p>
            <a:pPr marL="514350" lvl="0" indent="-514350">
              <a:buFont typeface="+mj-lt"/>
              <a:buAutoNum type="arabicParenR"/>
            </a:pPr>
            <a:r>
              <a:rPr lang="id-ID" dirty="0"/>
              <a:t>Sering buang air kecil tapi keluar sedikit-sedikit</a:t>
            </a:r>
          </a:p>
          <a:p>
            <a:pPr marL="514350" lvl="0" indent="-514350">
              <a:buFont typeface="+mj-lt"/>
              <a:buAutoNum type="arabicParenR"/>
            </a:pPr>
            <a:r>
              <a:rPr lang="id-ID" dirty="0"/>
              <a:t>Terasa sakit pada bagian pinggang</a:t>
            </a:r>
          </a:p>
          <a:p>
            <a:pPr marL="514350" lvl="0" indent="-514350">
              <a:buFont typeface="+mj-lt"/>
              <a:buAutoNum type="arabicParenR"/>
            </a:pPr>
            <a:r>
              <a:rPr lang="id-ID" dirty="0"/>
              <a:t>Mengalami peradangan pada kulit ginjalnya</a:t>
            </a:r>
          </a:p>
          <a:p>
            <a:r>
              <a:rPr lang="id-ID" dirty="0"/>
              <a:t>Kesimpulan dari hasil observasi tersebut adalah....</a:t>
            </a:r>
          </a:p>
          <a:p>
            <a:pPr marL="514350" lvl="0" indent="-514350">
              <a:buFont typeface="+mj-lt"/>
              <a:buAutoNum type="alphaUcPeriod"/>
            </a:pPr>
            <a:r>
              <a:rPr lang="id-ID" dirty="0"/>
              <a:t>Sistisis</a:t>
            </a:r>
          </a:p>
          <a:p>
            <a:pPr marL="514350" lvl="0" indent="-514350">
              <a:buFont typeface="+mj-lt"/>
              <a:buAutoNum type="alphaUcPeriod"/>
            </a:pPr>
            <a:r>
              <a:rPr lang="id-ID" dirty="0"/>
              <a:t>nefritis</a:t>
            </a:r>
          </a:p>
          <a:p>
            <a:pPr marL="514350" lvl="0" indent="-514350">
              <a:buFont typeface="+mj-lt"/>
              <a:buAutoNum type="alphaUcPeriod"/>
            </a:pPr>
            <a:r>
              <a:rPr lang="id-ID" dirty="0"/>
              <a:t>batu ginjal</a:t>
            </a:r>
          </a:p>
          <a:p>
            <a:pPr marL="514350" lvl="0" indent="-514350">
              <a:buFont typeface="+mj-lt"/>
              <a:buAutoNum type="alphaUcPeriod"/>
            </a:pPr>
            <a:r>
              <a:rPr lang="id-ID" dirty="0"/>
              <a:t>Abuminoria</a:t>
            </a:r>
          </a:p>
          <a:p>
            <a:endParaRPr lang="id-ID" dirty="0"/>
          </a:p>
        </p:txBody>
      </p:sp>
    </p:spTree>
    <p:extLst>
      <p:ext uri="{BB962C8B-B14F-4D97-AF65-F5344CB8AC3E}">
        <p14:creationId xmlns:p14="http://schemas.microsoft.com/office/powerpoint/2010/main" val="24969780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54"/>
          </a:xfrm>
        </p:spPr>
        <p:txBody>
          <a:bodyPr>
            <a:normAutofit fontScale="90000"/>
          </a:bodyPr>
          <a:lstStyle/>
          <a:p>
            <a:r>
              <a:rPr lang="id-ID" dirty="0"/>
              <a:t>Materi :</a:t>
            </a:r>
            <a:br>
              <a:rPr lang="id-ID" dirty="0"/>
            </a:br>
            <a:r>
              <a:rPr lang="id-ID" dirty="0"/>
              <a:t>- organ reproduksi</a:t>
            </a:r>
            <a:br>
              <a:rPr lang="id-ID"/>
            </a:br>
            <a:endParaRPr lang="id-ID" dirty="0"/>
          </a:p>
        </p:txBody>
      </p:sp>
      <p:sp>
        <p:nvSpPr>
          <p:cNvPr id="3" name="Content Placeholder 2"/>
          <p:cNvSpPr>
            <a:spLocks noGrp="1"/>
          </p:cNvSpPr>
          <p:nvPr>
            <p:ph idx="1"/>
          </p:nvPr>
        </p:nvSpPr>
        <p:spPr>
          <a:xfrm>
            <a:off x="457200" y="3500438"/>
            <a:ext cx="8229600" cy="2625725"/>
          </a:xfrm>
        </p:spPr>
        <p:txBody>
          <a:bodyPr/>
          <a:lstStyle/>
          <a:p>
            <a:pPr>
              <a:buNone/>
            </a:pPr>
            <a:r>
              <a:rPr lang="id-ID" dirty="0"/>
              <a:t>Indikator : </a:t>
            </a:r>
          </a:p>
          <a:p>
            <a:r>
              <a:rPr lang="id-ID" dirty="0"/>
              <a:t>menjelaskan sistem reproduksi manusia</a:t>
            </a:r>
          </a:p>
          <a:p>
            <a:pPr>
              <a:buNone/>
            </a:pPr>
            <a:endParaRPr lang="id-ID"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fontScale="92500" lnSpcReduction="20000"/>
          </a:bodyPr>
          <a:lstStyle/>
          <a:p>
            <a:pPr>
              <a:buNone/>
            </a:pPr>
            <a:r>
              <a:rPr lang="id-ID" dirty="0"/>
              <a:t>Perhatikan gambar berikut!</a:t>
            </a:r>
          </a:p>
          <a:p>
            <a:pPr>
              <a:buNone/>
            </a:pPr>
            <a:endParaRPr lang="id-ID" dirty="0"/>
          </a:p>
          <a:p>
            <a:pPr>
              <a:buNone/>
            </a:pPr>
            <a:endParaRPr lang="id-ID" dirty="0"/>
          </a:p>
          <a:p>
            <a:pPr>
              <a:buNone/>
            </a:pPr>
            <a:endParaRPr lang="id-ID" dirty="0"/>
          </a:p>
          <a:p>
            <a:pPr>
              <a:buNone/>
            </a:pPr>
            <a:endParaRPr lang="id-ID" dirty="0"/>
          </a:p>
          <a:p>
            <a:pPr>
              <a:buNone/>
            </a:pPr>
            <a:endParaRPr lang="id-ID" dirty="0"/>
          </a:p>
          <a:p>
            <a:r>
              <a:rPr lang="id-ID" dirty="0"/>
              <a:t>Proses yang terjadi pada bagian yang ditunjuk X adalah....</a:t>
            </a:r>
          </a:p>
          <a:p>
            <a:pPr marL="514350" lvl="0" indent="-514350">
              <a:buFont typeface="+mj-lt"/>
              <a:buAutoNum type="alphaUcPeriod"/>
            </a:pPr>
            <a:r>
              <a:rPr lang="id-ID" dirty="0"/>
              <a:t>ovulasi</a:t>
            </a:r>
          </a:p>
          <a:p>
            <a:pPr marL="514350" lvl="0" indent="-514350">
              <a:buFont typeface="+mj-lt"/>
              <a:buAutoNum type="alphaUcPeriod"/>
            </a:pPr>
            <a:r>
              <a:rPr lang="id-ID" dirty="0"/>
              <a:t>Fertilisasi</a:t>
            </a:r>
          </a:p>
          <a:p>
            <a:pPr marL="514350" lvl="0" indent="-514350">
              <a:buFont typeface="+mj-lt"/>
              <a:buAutoNum type="alphaUcPeriod"/>
            </a:pPr>
            <a:r>
              <a:rPr lang="id-ID" dirty="0"/>
              <a:t>Oogenesis</a:t>
            </a:r>
          </a:p>
          <a:p>
            <a:pPr marL="514350" indent="-514350">
              <a:buFont typeface="+mj-lt"/>
              <a:buAutoNum type="alphaUcPeriod"/>
            </a:pPr>
            <a:r>
              <a:rPr lang="id-ID" dirty="0"/>
              <a:t>Mensturasi </a:t>
            </a:r>
          </a:p>
        </p:txBody>
      </p:sp>
      <p:pic>
        <p:nvPicPr>
          <p:cNvPr id="7" name="Picture 6">
            <a:extLst>
              <a:ext uri="{FF2B5EF4-FFF2-40B4-BE49-F238E27FC236}">
                <a16:creationId xmlns:a16="http://schemas.microsoft.com/office/drawing/2014/main" id="{5DDD54E8-8174-4FD6-8CCB-42A80ABCE52D}"/>
              </a:ext>
            </a:extLst>
          </p:cNvPr>
          <p:cNvPicPr/>
          <p:nvPr/>
        </p:nvPicPr>
        <p:blipFill>
          <a:blip r:embed="rId2"/>
          <a:srcRect/>
          <a:stretch>
            <a:fillRect/>
          </a:stretch>
        </p:blipFill>
        <p:spPr bwMode="auto">
          <a:xfrm>
            <a:off x="1907704" y="704402"/>
            <a:ext cx="3888432" cy="2292549"/>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Contoh </a:t>
            </a:r>
          </a:p>
        </p:txBody>
      </p:sp>
      <p:sp>
        <p:nvSpPr>
          <p:cNvPr id="3" name="Content Placeholder 2"/>
          <p:cNvSpPr>
            <a:spLocks noGrp="1"/>
          </p:cNvSpPr>
          <p:nvPr>
            <p:ph idx="1"/>
          </p:nvPr>
        </p:nvSpPr>
        <p:spPr/>
        <p:txBody>
          <a:bodyPr>
            <a:normAutofit fontScale="77500" lnSpcReduction="20000"/>
          </a:bodyPr>
          <a:lstStyle/>
          <a:p>
            <a:pPr>
              <a:buNone/>
            </a:pPr>
            <a:r>
              <a:rPr lang="id-ID" dirty="0"/>
              <a:t>Perhatikan gambar berikut!</a:t>
            </a:r>
          </a:p>
          <a:p>
            <a:pPr>
              <a:buNone/>
            </a:pPr>
            <a:endParaRPr lang="id-ID" dirty="0"/>
          </a:p>
          <a:p>
            <a:pPr>
              <a:buNone/>
            </a:pPr>
            <a:endParaRPr lang="id-ID" dirty="0"/>
          </a:p>
          <a:p>
            <a:pPr>
              <a:buNone/>
            </a:pPr>
            <a:endParaRPr lang="id-ID" dirty="0"/>
          </a:p>
          <a:p>
            <a:pPr>
              <a:buNone/>
            </a:pPr>
            <a:endParaRPr lang="id-ID" dirty="0"/>
          </a:p>
          <a:p>
            <a:pPr>
              <a:buNone/>
            </a:pPr>
            <a:endParaRPr lang="id-ID" dirty="0"/>
          </a:p>
          <a:p>
            <a:pPr>
              <a:buNone/>
            </a:pPr>
            <a:r>
              <a:rPr lang="id-ID" dirty="0"/>
              <a:t>Proses  pada organ yang ditunjuk P adalah....</a:t>
            </a:r>
          </a:p>
          <a:p>
            <a:pPr marL="514350" lvl="0" indent="-514350">
              <a:buFont typeface="+mj-lt"/>
              <a:buAutoNum type="alphaUcPeriod"/>
            </a:pPr>
            <a:r>
              <a:rPr lang="id-ID" dirty="0"/>
              <a:t>fertilisasi</a:t>
            </a:r>
          </a:p>
          <a:p>
            <a:pPr marL="514350" lvl="0" indent="-514350">
              <a:buFont typeface="+mj-lt"/>
              <a:buAutoNum type="alphaUcPeriod"/>
            </a:pPr>
            <a:r>
              <a:rPr lang="id-ID" dirty="0"/>
              <a:t>Pembentukan sel telur</a:t>
            </a:r>
          </a:p>
          <a:p>
            <a:pPr marL="514350" lvl="0" indent="-514350">
              <a:buFont typeface="+mj-lt"/>
              <a:buAutoNum type="alphaUcPeriod"/>
            </a:pPr>
            <a:r>
              <a:rPr lang="id-ID" dirty="0"/>
              <a:t>Mensturasi</a:t>
            </a:r>
          </a:p>
          <a:p>
            <a:pPr marL="514350" lvl="0" indent="-514350">
              <a:buFont typeface="+mj-lt"/>
              <a:buAutoNum type="alphaUcPeriod"/>
            </a:pPr>
            <a:r>
              <a:rPr lang="id-ID" dirty="0"/>
              <a:t>pertumbuhan embrio</a:t>
            </a:r>
          </a:p>
        </p:txBody>
      </p:sp>
      <p:pic>
        <p:nvPicPr>
          <p:cNvPr id="2051" name="Picture 3"/>
          <p:cNvPicPr>
            <a:picLocks noChangeAspect="1" noChangeArrowheads="1"/>
          </p:cNvPicPr>
          <p:nvPr/>
        </p:nvPicPr>
        <p:blipFill>
          <a:blip r:embed="rId2"/>
          <a:srcRect/>
          <a:stretch>
            <a:fillRect/>
          </a:stretch>
        </p:blipFill>
        <p:spPr bwMode="auto">
          <a:xfrm>
            <a:off x="1285852" y="2000240"/>
            <a:ext cx="2571768" cy="1500198"/>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57200" y="1600200"/>
            <a:ext cx="8229600" cy="4972072"/>
          </a:xfrm>
        </p:spPr>
        <p:txBody>
          <a:bodyPr>
            <a:normAutofit fontScale="85000" lnSpcReduction="20000"/>
          </a:bodyPr>
          <a:lstStyle/>
          <a:p>
            <a:pPr>
              <a:buNone/>
            </a:pPr>
            <a:r>
              <a:rPr lang="id-ID" dirty="0"/>
              <a:t>Perhatikan gambar berikut !</a:t>
            </a:r>
          </a:p>
          <a:p>
            <a:pPr>
              <a:buNone/>
            </a:pPr>
            <a:endParaRPr lang="id-ID" dirty="0"/>
          </a:p>
          <a:p>
            <a:pPr>
              <a:buNone/>
            </a:pPr>
            <a:endParaRPr lang="id-ID" dirty="0"/>
          </a:p>
          <a:p>
            <a:pPr>
              <a:buNone/>
            </a:pPr>
            <a:endParaRPr lang="id-ID" dirty="0"/>
          </a:p>
          <a:p>
            <a:pPr>
              <a:buNone/>
            </a:pPr>
            <a:endParaRPr lang="id-ID" dirty="0"/>
          </a:p>
          <a:p>
            <a:pPr>
              <a:buNone/>
            </a:pPr>
            <a:endParaRPr lang="id-ID" dirty="0"/>
          </a:p>
          <a:p>
            <a:pPr>
              <a:buNone/>
            </a:pPr>
            <a:endParaRPr lang="id-ID" dirty="0"/>
          </a:p>
          <a:p>
            <a:r>
              <a:rPr lang="id-ID" dirty="0"/>
              <a:t>Fungsi bagian yang ditunjuk oleh P adalah....</a:t>
            </a:r>
          </a:p>
          <a:p>
            <a:pPr marL="514350" lvl="0" indent="-514350">
              <a:buFont typeface="+mj-lt"/>
              <a:buAutoNum type="alphaUcPeriod"/>
            </a:pPr>
            <a:r>
              <a:rPr lang="id-ID" dirty="0"/>
              <a:t>Tempat pembentukan sel sperma</a:t>
            </a:r>
          </a:p>
          <a:p>
            <a:pPr marL="514350" lvl="0" indent="-514350">
              <a:buFont typeface="+mj-lt"/>
              <a:buAutoNum type="alphaUcPeriod"/>
            </a:pPr>
            <a:r>
              <a:rPr lang="id-ID" dirty="0"/>
              <a:t>Tempat pematangan sel sperma</a:t>
            </a:r>
          </a:p>
          <a:p>
            <a:pPr marL="514350" lvl="0" indent="-514350">
              <a:buFont typeface="+mj-lt"/>
              <a:buAutoNum type="alphaUcPeriod"/>
            </a:pPr>
            <a:r>
              <a:rPr lang="id-ID" dirty="0"/>
              <a:t>Menyalurkan sel sperma </a:t>
            </a:r>
          </a:p>
          <a:p>
            <a:pPr marL="514350" lvl="0" indent="-514350">
              <a:buFont typeface="+mj-lt"/>
              <a:buAutoNum type="alphaUcPeriod"/>
            </a:pPr>
            <a:r>
              <a:rPr lang="id-ID" dirty="0"/>
              <a:t>Pembentukan hormon testoteron</a:t>
            </a:r>
          </a:p>
          <a:p>
            <a:pPr>
              <a:buNone/>
            </a:pPr>
            <a:endParaRPr lang="id-ID" dirty="0"/>
          </a:p>
        </p:txBody>
      </p:sp>
      <p:pic>
        <p:nvPicPr>
          <p:cNvPr id="4" name="Picture 3"/>
          <p:cNvPicPr/>
          <p:nvPr/>
        </p:nvPicPr>
        <p:blipFill>
          <a:blip r:embed="rId2"/>
          <a:srcRect/>
          <a:stretch>
            <a:fillRect/>
          </a:stretch>
        </p:blipFill>
        <p:spPr bwMode="auto">
          <a:xfrm>
            <a:off x="1071538" y="2071678"/>
            <a:ext cx="2571768" cy="2071702"/>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AE1FB9-0019-4FF4-A9BD-757B8F67E387}"/>
              </a:ext>
            </a:extLst>
          </p:cNvPr>
          <p:cNvSpPr>
            <a:spLocks noGrp="1"/>
          </p:cNvSpPr>
          <p:nvPr>
            <p:ph idx="1"/>
          </p:nvPr>
        </p:nvSpPr>
        <p:spPr>
          <a:xfrm>
            <a:off x="457200" y="548680"/>
            <a:ext cx="8507288" cy="5832648"/>
          </a:xfrm>
        </p:spPr>
        <p:txBody>
          <a:bodyPr/>
          <a:lstStyle/>
          <a:p>
            <a:pPr lvl="0"/>
            <a:r>
              <a:rPr lang="en-US" dirty="0" err="1"/>
              <a:t>Seorang</a:t>
            </a:r>
            <a:r>
              <a:rPr lang="id-ID" dirty="0"/>
              <a:t>  </a:t>
            </a:r>
            <a:r>
              <a:rPr lang="en-US" dirty="0" err="1"/>
              <a:t>pria</a:t>
            </a:r>
            <a:r>
              <a:rPr lang="en-US" dirty="0"/>
              <a:t> </a:t>
            </a:r>
            <a:r>
              <a:rPr lang="en-US" dirty="0" err="1"/>
              <a:t>mengeluhkan</a:t>
            </a:r>
            <a:r>
              <a:rPr lang="en-US" dirty="0"/>
              <a:t> </a:t>
            </a:r>
            <a:r>
              <a:rPr lang="en-US" dirty="0" err="1"/>
              <a:t>penyakit</a:t>
            </a:r>
            <a:r>
              <a:rPr lang="en-US" dirty="0"/>
              <a:t> yang </a:t>
            </a:r>
            <a:r>
              <a:rPr lang="en-US" dirty="0" err="1"/>
              <a:t>ditandai</a:t>
            </a:r>
            <a:r>
              <a:rPr lang="en-US" dirty="0"/>
              <a:t> </a:t>
            </a:r>
            <a:r>
              <a:rPr lang="en-US" dirty="0" err="1"/>
              <a:t>dengan</a:t>
            </a:r>
            <a:r>
              <a:rPr lang="en-US" dirty="0"/>
              <a:t> </a:t>
            </a:r>
            <a:r>
              <a:rPr lang="en-US" dirty="0" err="1"/>
              <a:t>keluarnya</a:t>
            </a:r>
            <a:r>
              <a:rPr lang="en-US" dirty="0"/>
              <a:t> </a:t>
            </a:r>
            <a:r>
              <a:rPr lang="en-US" dirty="0" err="1"/>
              <a:t>nanah</a:t>
            </a:r>
            <a:r>
              <a:rPr lang="en-US" dirty="0"/>
              <a:t> </a:t>
            </a:r>
            <a:r>
              <a:rPr lang="en-US" dirty="0" err="1"/>
              <a:t>dari</a:t>
            </a:r>
            <a:r>
              <a:rPr lang="en-US" dirty="0"/>
              <a:t> </a:t>
            </a:r>
            <a:r>
              <a:rPr lang="en-US" dirty="0" err="1"/>
              <a:t>uretra</a:t>
            </a:r>
            <a:r>
              <a:rPr lang="en-US" dirty="0"/>
              <a:t> dan </a:t>
            </a:r>
            <a:r>
              <a:rPr lang="en-US" dirty="0" err="1"/>
              <a:t>terasa</a:t>
            </a:r>
            <a:r>
              <a:rPr lang="en-US" dirty="0"/>
              <a:t> </a:t>
            </a:r>
            <a:r>
              <a:rPr lang="en-US" dirty="0" err="1"/>
              <a:t>sakit</a:t>
            </a:r>
            <a:r>
              <a:rPr lang="en-US" dirty="0"/>
              <a:t> </a:t>
            </a:r>
            <a:r>
              <a:rPr lang="en-US" dirty="0" err="1"/>
              <a:t>saat</a:t>
            </a:r>
            <a:r>
              <a:rPr lang="en-US" dirty="0"/>
              <a:t> </a:t>
            </a:r>
            <a:r>
              <a:rPr lang="en-US" dirty="0" err="1"/>
              <a:t>buang</a:t>
            </a:r>
            <a:r>
              <a:rPr lang="en-US" dirty="0"/>
              <a:t> air.  Hal </a:t>
            </a:r>
            <a:r>
              <a:rPr lang="en-US" dirty="0" err="1"/>
              <a:t>tersebut</a:t>
            </a:r>
            <a:r>
              <a:rPr lang="en-US" dirty="0"/>
              <a:t> </a:t>
            </a:r>
            <a:r>
              <a:rPr lang="en-US" dirty="0" err="1"/>
              <a:t>menunjukkan</a:t>
            </a:r>
            <a:r>
              <a:rPr lang="en-US" dirty="0"/>
              <a:t> </a:t>
            </a:r>
            <a:r>
              <a:rPr lang="en-US" dirty="0" err="1"/>
              <a:t>adanya</a:t>
            </a:r>
            <a:r>
              <a:rPr lang="en-US" dirty="0"/>
              <a:t> </a:t>
            </a:r>
            <a:r>
              <a:rPr lang="en-US" dirty="0" err="1"/>
              <a:t>gejala</a:t>
            </a:r>
            <a:r>
              <a:rPr lang="en-US" dirty="0"/>
              <a:t> </a:t>
            </a:r>
            <a:r>
              <a:rPr lang="en-US" dirty="0" err="1"/>
              <a:t>penyakit</a:t>
            </a:r>
            <a:r>
              <a:rPr lang="en-US" dirty="0"/>
              <a:t>: ….</a:t>
            </a:r>
            <a:endParaRPr lang="id-ID" sz="2800" dirty="0"/>
          </a:p>
          <a:p>
            <a:pPr marL="971550" lvl="1" indent="-514350">
              <a:buFont typeface="+mj-lt"/>
              <a:buAutoNum type="alphaUcPeriod"/>
            </a:pPr>
            <a:r>
              <a:rPr lang="en-US" dirty="0" err="1"/>
              <a:t>Sifilis</a:t>
            </a:r>
            <a:endParaRPr lang="id-ID" sz="2400" dirty="0"/>
          </a:p>
          <a:p>
            <a:pPr marL="971550" lvl="1" indent="-514350">
              <a:buFont typeface="+mj-lt"/>
              <a:buAutoNum type="alphaUcPeriod"/>
            </a:pPr>
            <a:r>
              <a:rPr lang="en-US" dirty="0" err="1"/>
              <a:t>Kadidiasis</a:t>
            </a:r>
            <a:endParaRPr lang="id-ID" sz="2400" dirty="0"/>
          </a:p>
          <a:p>
            <a:pPr marL="971550" lvl="1" indent="-514350">
              <a:buFont typeface="+mj-lt"/>
              <a:buAutoNum type="alphaUcPeriod"/>
            </a:pPr>
            <a:r>
              <a:rPr lang="en-US" dirty="0" err="1"/>
              <a:t>Gonorhea</a:t>
            </a:r>
            <a:endParaRPr lang="id-ID" sz="2400" dirty="0"/>
          </a:p>
          <a:p>
            <a:pPr marL="971550" lvl="1" indent="-514350">
              <a:buFont typeface="+mj-lt"/>
              <a:buAutoNum type="alphaUcPeriod"/>
            </a:pPr>
            <a:r>
              <a:rPr lang="en-US" dirty="0"/>
              <a:t>Herpes </a:t>
            </a:r>
            <a:r>
              <a:rPr lang="en-US" dirty="0" err="1"/>
              <a:t>genitalis</a:t>
            </a:r>
            <a:r>
              <a:rPr lang="id-ID" dirty="0"/>
              <a:t>	</a:t>
            </a:r>
            <a:endParaRPr lang="id-ID" sz="2400" dirty="0"/>
          </a:p>
          <a:p>
            <a:endParaRPr lang="id-ID" dirty="0"/>
          </a:p>
        </p:txBody>
      </p:sp>
    </p:spTree>
    <p:extLst>
      <p:ext uri="{BB962C8B-B14F-4D97-AF65-F5344CB8AC3E}">
        <p14:creationId xmlns:p14="http://schemas.microsoft.com/office/powerpoint/2010/main" val="208673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54"/>
          </a:xfrm>
        </p:spPr>
        <p:txBody>
          <a:bodyPr>
            <a:normAutofit fontScale="90000"/>
          </a:bodyPr>
          <a:lstStyle/>
          <a:p>
            <a:r>
              <a:rPr lang="id-ID" dirty="0"/>
              <a:t>Materi :</a:t>
            </a:r>
            <a:br>
              <a:rPr lang="id-ID" dirty="0"/>
            </a:br>
            <a:r>
              <a:rPr lang="id-ID" dirty="0"/>
              <a:t> struktur dan fungsi jaringan tumbuhan </a:t>
            </a:r>
            <a:br>
              <a:rPr lang="id-ID" dirty="0"/>
            </a:br>
            <a:r>
              <a:rPr lang="id-ID" dirty="0"/>
              <a:t> </a:t>
            </a:r>
          </a:p>
        </p:txBody>
      </p:sp>
      <p:sp>
        <p:nvSpPr>
          <p:cNvPr id="3" name="Content Placeholder 2"/>
          <p:cNvSpPr>
            <a:spLocks noGrp="1"/>
          </p:cNvSpPr>
          <p:nvPr>
            <p:ph idx="1"/>
          </p:nvPr>
        </p:nvSpPr>
        <p:spPr>
          <a:xfrm>
            <a:off x="457200" y="2357430"/>
            <a:ext cx="8229600" cy="3768733"/>
          </a:xfrm>
        </p:spPr>
        <p:txBody>
          <a:bodyPr/>
          <a:lstStyle/>
          <a:p>
            <a:pPr>
              <a:buNone/>
            </a:pPr>
            <a:r>
              <a:rPr lang="id-ID" dirty="0"/>
              <a:t>Indikator : </a:t>
            </a:r>
          </a:p>
          <a:p>
            <a:r>
              <a:rPr lang="id-ID" dirty="0"/>
              <a:t>Mendiskripsikan  jaringan tumbuhan</a:t>
            </a:r>
          </a:p>
          <a:p>
            <a:r>
              <a:rPr lang="id-ID" dirty="0"/>
              <a:t>Menghubungkan keterkaitan struktur dan fungsi jaringan tumbuhan</a:t>
            </a:r>
          </a:p>
          <a:p>
            <a:r>
              <a:rPr lang="id-ID" dirty="0"/>
              <a:t>Menganalisis keterkaitan antara struktur dan fungsi jaringan pada tumbuhan</a:t>
            </a:r>
          </a:p>
          <a:p>
            <a:pPr>
              <a:buNone/>
            </a:pPr>
            <a:endParaRPr lang="id-ID" dirty="0"/>
          </a:p>
          <a:p>
            <a:endParaRPr lang="id-ID"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45539E-02A6-4113-9E60-DB6F9343FC58}"/>
              </a:ext>
            </a:extLst>
          </p:cNvPr>
          <p:cNvSpPr>
            <a:spLocks noGrp="1"/>
          </p:cNvSpPr>
          <p:nvPr>
            <p:ph idx="1"/>
          </p:nvPr>
        </p:nvSpPr>
        <p:spPr>
          <a:xfrm>
            <a:off x="457200" y="0"/>
            <a:ext cx="8229600" cy="6669360"/>
          </a:xfrm>
        </p:spPr>
        <p:txBody>
          <a:bodyPr>
            <a:normAutofit fontScale="77500" lnSpcReduction="20000"/>
          </a:bodyPr>
          <a:lstStyle/>
          <a:p>
            <a:pPr marL="0" indent="0">
              <a:buNone/>
            </a:pPr>
            <a:r>
              <a:rPr lang="id-ID" dirty="0"/>
              <a:t>Perhatikan gambar berikut!</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Pada proses pengangkutan yang dilakukan oleh tumbuhan ini, maka bagian yang berwarna merah karena adanya eosin yang diserap oleh akar hingga ke daun maka bagian pada tumbuhan yang berwarna merah ditunjukan oleh nomor ....</a:t>
            </a:r>
          </a:p>
          <a:p>
            <a:pPr marL="514350" lvl="0" indent="-514350">
              <a:buFont typeface="+mj-lt"/>
              <a:buAutoNum type="alphaUcPeriod"/>
            </a:pPr>
            <a:r>
              <a:rPr lang="id-ID" dirty="0"/>
              <a:t>1 , 5 dan 9</a:t>
            </a:r>
          </a:p>
          <a:p>
            <a:pPr marL="514350" lvl="0" indent="-514350">
              <a:buFont typeface="+mj-lt"/>
              <a:buAutoNum type="alphaUcPeriod"/>
            </a:pPr>
            <a:r>
              <a:rPr lang="id-ID" dirty="0"/>
              <a:t>2 , 6 dan 8</a:t>
            </a:r>
          </a:p>
          <a:p>
            <a:pPr marL="514350" lvl="0" indent="-514350">
              <a:buFont typeface="+mj-lt"/>
              <a:buAutoNum type="alphaUcPeriod"/>
            </a:pPr>
            <a:r>
              <a:rPr lang="id-ID" dirty="0"/>
              <a:t>2 , 7 dan 9</a:t>
            </a:r>
          </a:p>
          <a:p>
            <a:pPr marL="514350" lvl="0" indent="-514350">
              <a:buFont typeface="+mj-lt"/>
              <a:buAutoNum type="alphaUcPeriod"/>
            </a:pPr>
            <a:r>
              <a:rPr lang="id-ID" dirty="0"/>
              <a:t>3 , 4 dan 8</a:t>
            </a:r>
          </a:p>
          <a:p>
            <a:pPr marL="0" indent="0">
              <a:buNone/>
            </a:pPr>
            <a:endParaRPr lang="id-ID" dirty="0"/>
          </a:p>
        </p:txBody>
      </p:sp>
      <p:pic>
        <p:nvPicPr>
          <p:cNvPr id="4" name="Picture 3">
            <a:extLst>
              <a:ext uri="{FF2B5EF4-FFF2-40B4-BE49-F238E27FC236}">
                <a16:creationId xmlns:a16="http://schemas.microsoft.com/office/drawing/2014/main" id="{B7AB7651-F2F5-4FAA-9836-36D03154D22F}"/>
              </a:ext>
            </a:extLst>
          </p:cNvPr>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99592" y="548680"/>
            <a:ext cx="2664296" cy="2520280"/>
          </a:xfrm>
          <a:prstGeom prst="rect">
            <a:avLst/>
          </a:prstGeom>
          <a:noFill/>
          <a:ln>
            <a:noFill/>
          </a:ln>
        </p:spPr>
      </p:pic>
    </p:spTree>
    <p:extLst>
      <p:ext uri="{BB962C8B-B14F-4D97-AF65-F5344CB8AC3E}">
        <p14:creationId xmlns:p14="http://schemas.microsoft.com/office/powerpoint/2010/main" val="2582902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6286544"/>
          </a:xfrm>
        </p:spPr>
        <p:txBody>
          <a:bodyPr>
            <a:normAutofit fontScale="85000" lnSpcReduction="20000"/>
          </a:bodyPr>
          <a:lstStyle/>
          <a:p>
            <a:pPr lvl="0"/>
            <a:r>
              <a:rPr lang="en-US" dirty="0" err="1"/>
              <a:t>Perhatikan</a:t>
            </a:r>
            <a:r>
              <a:rPr lang="en-US" dirty="0"/>
              <a:t> </a:t>
            </a:r>
            <a:r>
              <a:rPr lang="en-US" dirty="0" err="1"/>
              <a:t>percobaan</a:t>
            </a:r>
            <a:r>
              <a:rPr lang="en-US" dirty="0"/>
              <a:t> </a:t>
            </a:r>
            <a:r>
              <a:rPr lang="en-US" dirty="0" err="1"/>
              <a:t>kapilaritas</a:t>
            </a:r>
            <a:r>
              <a:rPr lang="en-US" dirty="0"/>
              <a:t> </a:t>
            </a:r>
            <a:r>
              <a:rPr lang="en-US" dirty="0" err="1"/>
              <a:t>batang</a:t>
            </a:r>
            <a:r>
              <a:rPr lang="en-US" dirty="0"/>
              <a:t> </a:t>
            </a:r>
            <a:r>
              <a:rPr lang="en-US" dirty="0" err="1"/>
              <a:t>berikut</a:t>
            </a:r>
            <a:r>
              <a:rPr lang="en-US" dirty="0"/>
              <a:t> </a:t>
            </a:r>
            <a:r>
              <a:rPr lang="en-US" dirty="0" err="1"/>
              <a:t>ini</a:t>
            </a:r>
            <a:r>
              <a:rPr lang="en-US" dirty="0"/>
              <a:t>!</a:t>
            </a:r>
            <a:endParaRPr lang="id-ID" dirty="0"/>
          </a:p>
          <a:p>
            <a:pPr>
              <a:buNone/>
            </a:pPr>
            <a:r>
              <a:rPr lang="en-US" dirty="0"/>
              <a:t> 	 </a:t>
            </a:r>
            <a:r>
              <a:rPr lang="id-ID" dirty="0"/>
              <a:t> </a:t>
            </a:r>
          </a:p>
          <a:p>
            <a:pPr>
              <a:buNone/>
            </a:pPr>
            <a:endParaRPr lang="id-ID" dirty="0"/>
          </a:p>
          <a:p>
            <a:pPr>
              <a:buNone/>
            </a:pPr>
            <a:endParaRPr lang="id-ID" dirty="0"/>
          </a:p>
          <a:p>
            <a:pPr>
              <a:buNone/>
            </a:pPr>
            <a:endParaRPr lang="id-ID" dirty="0"/>
          </a:p>
          <a:p>
            <a:pPr>
              <a:buNone/>
            </a:pPr>
            <a:endParaRPr lang="id-ID" dirty="0"/>
          </a:p>
          <a:p>
            <a:pPr>
              <a:buNone/>
            </a:pPr>
            <a:endParaRPr lang="id-ID" dirty="0"/>
          </a:p>
          <a:p>
            <a:r>
              <a:rPr lang="en-US" dirty="0"/>
              <a:t>Setelah </a:t>
            </a:r>
            <a:r>
              <a:rPr lang="en-US" dirty="0" err="1"/>
              <a:t>selang</a:t>
            </a:r>
            <a:r>
              <a:rPr lang="en-US" dirty="0"/>
              <a:t> </a:t>
            </a:r>
            <a:r>
              <a:rPr lang="en-US" dirty="0" err="1"/>
              <a:t>beberapa</a:t>
            </a:r>
            <a:r>
              <a:rPr lang="en-US" dirty="0"/>
              <a:t> </a:t>
            </a:r>
            <a:r>
              <a:rPr lang="en-US" dirty="0" err="1"/>
              <a:t>waktu</a:t>
            </a:r>
            <a:r>
              <a:rPr lang="en-US" dirty="0"/>
              <a:t> </a:t>
            </a:r>
            <a:r>
              <a:rPr lang="en-US" dirty="0" err="1"/>
              <a:t>maka</a:t>
            </a:r>
            <a:r>
              <a:rPr lang="en-US" dirty="0"/>
              <a:t> proses </a:t>
            </a:r>
            <a:r>
              <a:rPr lang="en-US" dirty="0" err="1"/>
              <a:t>pengangkutan</a:t>
            </a:r>
            <a:r>
              <a:rPr lang="en-US" dirty="0"/>
              <a:t> yang </a:t>
            </a:r>
            <a:r>
              <a:rPr lang="en-US" dirty="0" err="1"/>
              <a:t>terjadi</a:t>
            </a:r>
            <a:r>
              <a:rPr lang="en-US" dirty="0"/>
              <a:t> oleh </a:t>
            </a:r>
            <a:r>
              <a:rPr lang="en-US" dirty="0" err="1"/>
              <a:t>pembuluh</a:t>
            </a:r>
            <a:r>
              <a:rPr lang="en-US" dirty="0"/>
              <a:t> </a:t>
            </a:r>
            <a:r>
              <a:rPr lang="en-US" dirty="0" err="1"/>
              <a:t>tanaman</a:t>
            </a:r>
            <a:r>
              <a:rPr lang="en-US" dirty="0"/>
              <a:t>  </a:t>
            </a:r>
            <a:r>
              <a:rPr lang="en-US" dirty="0" err="1"/>
              <a:t>dari</a:t>
            </a:r>
            <a:r>
              <a:rPr lang="en-US" dirty="0"/>
              <a:t> </a:t>
            </a:r>
            <a:r>
              <a:rPr lang="en-US" dirty="0" err="1"/>
              <a:t>percobaan</a:t>
            </a:r>
            <a:r>
              <a:rPr lang="en-US" dirty="0"/>
              <a:t> </a:t>
            </a:r>
            <a:r>
              <a:rPr lang="en-US" dirty="0" err="1"/>
              <a:t>ini</a:t>
            </a:r>
            <a:r>
              <a:rPr lang="en-US" dirty="0"/>
              <a:t> , </a:t>
            </a:r>
            <a:r>
              <a:rPr lang="en-US" dirty="0" err="1"/>
              <a:t>bagian</a:t>
            </a:r>
            <a:r>
              <a:rPr lang="en-US" dirty="0"/>
              <a:t> yang </a:t>
            </a:r>
            <a:r>
              <a:rPr lang="en-US" dirty="0" err="1"/>
              <a:t>berwarna</a:t>
            </a:r>
            <a:r>
              <a:rPr lang="en-US" dirty="0"/>
              <a:t> </a:t>
            </a:r>
            <a:r>
              <a:rPr lang="en-US" dirty="0" err="1"/>
              <a:t>merah</a:t>
            </a:r>
            <a:r>
              <a:rPr lang="en-US" dirty="0"/>
              <a:t> dan </a:t>
            </a:r>
            <a:r>
              <a:rPr lang="en-US" dirty="0" err="1"/>
              <a:t>fungsinya</a:t>
            </a:r>
            <a:r>
              <a:rPr lang="en-US" dirty="0"/>
              <a:t> </a:t>
            </a:r>
            <a:r>
              <a:rPr lang="en-US" dirty="0" err="1"/>
              <a:t>adalah</a:t>
            </a:r>
            <a:r>
              <a:rPr lang="en-US" dirty="0"/>
              <a:t>....</a:t>
            </a:r>
            <a:endParaRPr lang="id-ID" dirty="0"/>
          </a:p>
          <a:p>
            <a:pPr marL="514350" lvl="0" indent="-514350">
              <a:buFont typeface="+mj-lt"/>
              <a:buAutoNum type="alphaUcPeriod"/>
            </a:pPr>
            <a:r>
              <a:rPr lang="en-US" dirty="0"/>
              <a:t>1 </a:t>
            </a:r>
            <a:r>
              <a:rPr lang="en-US" dirty="0" err="1"/>
              <a:t>untuk</a:t>
            </a:r>
            <a:r>
              <a:rPr lang="en-US" dirty="0"/>
              <a:t> </a:t>
            </a:r>
            <a:r>
              <a:rPr lang="en-US" dirty="0" err="1"/>
              <a:t>mengangkut</a:t>
            </a:r>
            <a:r>
              <a:rPr lang="en-US" dirty="0"/>
              <a:t> </a:t>
            </a:r>
            <a:r>
              <a:rPr lang="id-ID" dirty="0"/>
              <a:t>air dan mineral </a:t>
            </a:r>
          </a:p>
          <a:p>
            <a:pPr marL="514350" lvl="0" indent="-514350">
              <a:buFont typeface="+mj-lt"/>
              <a:buAutoNum type="alphaUcPeriod"/>
            </a:pPr>
            <a:r>
              <a:rPr lang="en-US" dirty="0"/>
              <a:t>2 </a:t>
            </a:r>
            <a:r>
              <a:rPr lang="en-US" dirty="0" err="1"/>
              <a:t>untuk</a:t>
            </a:r>
            <a:r>
              <a:rPr lang="en-US" dirty="0"/>
              <a:t> </a:t>
            </a:r>
            <a:r>
              <a:rPr lang="en-US" dirty="0" err="1"/>
              <a:t>mengangkut</a:t>
            </a:r>
            <a:r>
              <a:rPr lang="en-US" dirty="0"/>
              <a:t> air</a:t>
            </a:r>
            <a:r>
              <a:rPr lang="id-ID" dirty="0"/>
              <a:t> </a:t>
            </a:r>
            <a:r>
              <a:rPr lang="en-US" dirty="0"/>
              <a:t>dan mineral </a:t>
            </a:r>
            <a:endParaRPr lang="id-ID" dirty="0"/>
          </a:p>
          <a:p>
            <a:pPr marL="514350" lvl="0" indent="-514350">
              <a:buFont typeface="+mj-lt"/>
              <a:buAutoNum type="alphaUcPeriod"/>
            </a:pPr>
            <a:r>
              <a:rPr lang="en-US" dirty="0"/>
              <a:t>3 </a:t>
            </a:r>
            <a:r>
              <a:rPr lang="en-US" dirty="0" err="1"/>
              <a:t>untuk</a:t>
            </a:r>
            <a:r>
              <a:rPr lang="en-US" dirty="0"/>
              <a:t> </a:t>
            </a:r>
            <a:r>
              <a:rPr lang="en-US" dirty="0" err="1"/>
              <a:t>mengangkut</a:t>
            </a:r>
            <a:r>
              <a:rPr lang="en-US" dirty="0"/>
              <a:t> </a:t>
            </a:r>
            <a:r>
              <a:rPr lang="en-US" dirty="0" err="1"/>
              <a:t>hasil</a:t>
            </a:r>
            <a:r>
              <a:rPr lang="en-US" dirty="0"/>
              <a:t> </a:t>
            </a:r>
            <a:r>
              <a:rPr lang="en-US" dirty="0" err="1"/>
              <a:t>fotosintesis</a:t>
            </a:r>
            <a:r>
              <a:rPr lang="en-US" dirty="0"/>
              <a:t> </a:t>
            </a:r>
            <a:endParaRPr lang="id-ID" dirty="0"/>
          </a:p>
          <a:p>
            <a:pPr marL="514350" lvl="0" indent="-514350">
              <a:buFont typeface="+mj-lt"/>
              <a:buAutoNum type="alphaUcPeriod"/>
            </a:pPr>
            <a:r>
              <a:rPr lang="en-US" dirty="0"/>
              <a:t>4 </a:t>
            </a:r>
            <a:r>
              <a:rPr lang="en-US" dirty="0" err="1"/>
              <a:t>untuk</a:t>
            </a:r>
            <a:r>
              <a:rPr lang="en-US" dirty="0"/>
              <a:t> men</a:t>
            </a:r>
            <a:r>
              <a:rPr lang="id-ID" dirty="0"/>
              <a:t>yimpan hasil fotosintesis </a:t>
            </a:r>
          </a:p>
        </p:txBody>
      </p:sp>
      <p:pic>
        <p:nvPicPr>
          <p:cNvPr id="4" name="Picture 3"/>
          <p:cNvPicPr/>
          <p:nvPr/>
        </p:nvPicPr>
        <p:blipFill>
          <a:blip r:embed="rId2">
            <a:grayscl/>
            <a:lum bright="-13000" contrast="48000"/>
          </a:blip>
          <a:srcRect/>
          <a:stretch>
            <a:fillRect/>
          </a:stretch>
        </p:blipFill>
        <p:spPr bwMode="auto">
          <a:xfrm>
            <a:off x="1714480" y="857232"/>
            <a:ext cx="2928958" cy="2357454"/>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705E47-7DDD-469D-B0CC-E5ABD206C06D}"/>
              </a:ext>
            </a:extLst>
          </p:cNvPr>
          <p:cNvSpPr>
            <a:spLocks noGrp="1"/>
          </p:cNvSpPr>
          <p:nvPr>
            <p:ph idx="1"/>
          </p:nvPr>
        </p:nvSpPr>
        <p:spPr>
          <a:xfrm>
            <a:off x="457200" y="260648"/>
            <a:ext cx="8229600" cy="6480720"/>
          </a:xfrm>
        </p:spPr>
        <p:txBody>
          <a:bodyPr>
            <a:normAutofit fontScale="85000" lnSpcReduction="20000"/>
          </a:bodyPr>
          <a:lstStyle/>
          <a:p>
            <a:pPr marL="0" indent="0">
              <a:buNone/>
            </a:pPr>
            <a:r>
              <a:rPr lang="id-ID" dirty="0"/>
              <a:t>Perhatikan gambar berikut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Proses yang terjadi pada jaringan yang ditunjuk X adalah....</a:t>
            </a:r>
          </a:p>
          <a:p>
            <a:pPr marL="514350" lvl="0" indent="-514350">
              <a:buFont typeface="+mj-lt"/>
              <a:buAutoNum type="alphaUcPeriod"/>
            </a:pPr>
            <a:r>
              <a:rPr lang="id-ID" dirty="0"/>
              <a:t>Pengangkutan hasil fotosintesis dari daun</a:t>
            </a:r>
          </a:p>
          <a:p>
            <a:pPr marL="514350" lvl="0" indent="-514350">
              <a:buFont typeface="+mj-lt"/>
              <a:buAutoNum type="alphaUcPeriod"/>
            </a:pPr>
            <a:r>
              <a:rPr lang="id-ID" dirty="0"/>
              <a:t>Pengangkutan air dan mineral menuju ke daun</a:t>
            </a:r>
          </a:p>
          <a:p>
            <a:pPr marL="514350" lvl="0" indent="-514350">
              <a:buFont typeface="+mj-lt"/>
              <a:buAutoNum type="alphaUcPeriod"/>
            </a:pPr>
            <a:r>
              <a:rPr lang="id-ID" dirty="0"/>
              <a:t>Menyimpan cadangan makanan bagi tumbuhan tertentu</a:t>
            </a:r>
          </a:p>
          <a:p>
            <a:pPr marL="514350" lvl="0" indent="-514350">
              <a:buFont typeface="+mj-lt"/>
              <a:buAutoNum type="alphaUcPeriod"/>
            </a:pPr>
            <a:r>
              <a:rPr lang="id-ID" dirty="0"/>
              <a:t>Mengatur masuknya air dan meneral ke dalam buluh pengangkut</a:t>
            </a:r>
          </a:p>
          <a:p>
            <a:pPr marL="0" indent="0">
              <a:buNone/>
            </a:pPr>
            <a:endParaRPr lang="id-ID" dirty="0"/>
          </a:p>
        </p:txBody>
      </p:sp>
      <p:pic>
        <p:nvPicPr>
          <p:cNvPr id="4" name="Picture 3">
            <a:extLst>
              <a:ext uri="{FF2B5EF4-FFF2-40B4-BE49-F238E27FC236}">
                <a16:creationId xmlns:a16="http://schemas.microsoft.com/office/drawing/2014/main" id="{4165751F-D240-4815-84C5-B1439165407B}"/>
              </a:ext>
            </a:extLst>
          </p:cNvPr>
          <p:cNvPicPr/>
          <p:nvPr/>
        </p:nvPicPr>
        <p:blipFill>
          <a:blip r:embed="rId2">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619672" y="980728"/>
            <a:ext cx="2133600" cy="1647825"/>
          </a:xfrm>
          <a:prstGeom prst="rect">
            <a:avLst/>
          </a:prstGeom>
          <a:noFill/>
          <a:ln>
            <a:noFill/>
          </a:ln>
        </p:spPr>
      </p:pic>
    </p:spTree>
    <p:extLst>
      <p:ext uri="{BB962C8B-B14F-4D97-AF65-F5344CB8AC3E}">
        <p14:creationId xmlns:p14="http://schemas.microsoft.com/office/powerpoint/2010/main" val="23302123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85000" lnSpcReduction="20000"/>
          </a:bodyPr>
          <a:lstStyle/>
          <a:p>
            <a:pPr lvl="0"/>
            <a:r>
              <a:rPr lang="id-ID" dirty="0"/>
              <a:t>Perhatikan gambar berikut!</a:t>
            </a:r>
          </a:p>
          <a:p>
            <a:pPr>
              <a:buNone/>
            </a:pPr>
            <a:endParaRPr lang="id-ID" dirty="0"/>
          </a:p>
          <a:p>
            <a:pPr>
              <a:buNone/>
            </a:pPr>
            <a:endParaRPr lang="id-ID" dirty="0"/>
          </a:p>
          <a:p>
            <a:pPr>
              <a:buNone/>
            </a:pPr>
            <a:endParaRPr lang="id-ID" dirty="0"/>
          </a:p>
          <a:p>
            <a:pPr>
              <a:buNone/>
            </a:pPr>
            <a:endParaRPr lang="id-ID" dirty="0"/>
          </a:p>
          <a:p>
            <a:pPr>
              <a:buNone/>
            </a:pPr>
            <a:br>
              <a:rPr lang="id-ID" dirty="0"/>
            </a:br>
            <a:r>
              <a:rPr lang="id-ID" dirty="0"/>
              <a:t> Bagian yang ditunjuk X berfungsi sebagai ....</a:t>
            </a:r>
          </a:p>
          <a:p>
            <a:pPr marL="514350" lvl="0" indent="-514350">
              <a:buFont typeface="+mj-lt"/>
              <a:buAutoNum type="alphaUcPeriod"/>
            </a:pPr>
            <a:r>
              <a:rPr lang="id-ID" dirty="0"/>
              <a:t>tempat berlangsungnya pertukaran gas</a:t>
            </a:r>
          </a:p>
          <a:p>
            <a:pPr marL="514350" lvl="0" indent="-514350">
              <a:buFont typeface="+mj-lt"/>
              <a:buAutoNum type="alphaUcPeriod"/>
            </a:pPr>
            <a:r>
              <a:rPr lang="id-ID" dirty="0"/>
              <a:t>tempat berlangsungnya fotosintesis</a:t>
            </a:r>
          </a:p>
          <a:p>
            <a:pPr marL="514350" lvl="0" indent="-514350">
              <a:buFont typeface="+mj-lt"/>
              <a:buAutoNum type="alphaUcPeriod"/>
            </a:pPr>
            <a:r>
              <a:rPr lang="id-ID" dirty="0"/>
              <a:t>menyerap air dan garam mineral</a:t>
            </a:r>
          </a:p>
          <a:p>
            <a:pPr marL="514350" lvl="0" indent="-514350">
              <a:buFont typeface="+mj-lt"/>
              <a:buAutoNum type="alphaUcPeriod"/>
            </a:pPr>
            <a:r>
              <a:rPr lang="id-ID" dirty="0"/>
              <a:t>mengedarkan hasil fotosintesis</a:t>
            </a:r>
          </a:p>
        </p:txBody>
      </p:sp>
      <p:pic>
        <p:nvPicPr>
          <p:cNvPr id="1027" name="Picture 3"/>
          <p:cNvPicPr>
            <a:picLocks noChangeAspect="1" noChangeArrowheads="1"/>
          </p:cNvPicPr>
          <p:nvPr/>
        </p:nvPicPr>
        <p:blipFill>
          <a:blip r:embed="rId2"/>
          <a:srcRect/>
          <a:stretch>
            <a:fillRect/>
          </a:stretch>
        </p:blipFill>
        <p:spPr bwMode="auto">
          <a:xfrm>
            <a:off x="2000232" y="2000240"/>
            <a:ext cx="2428892" cy="1685925"/>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a:t>
            </a:r>
            <a:br>
              <a:rPr lang="id-ID" dirty="0"/>
            </a:br>
            <a:r>
              <a:rPr lang="id-ID" dirty="0"/>
              <a:t>fotosintesis </a:t>
            </a:r>
          </a:p>
        </p:txBody>
      </p:sp>
      <p:sp>
        <p:nvSpPr>
          <p:cNvPr id="3" name="Content Placeholder 2"/>
          <p:cNvSpPr>
            <a:spLocks noGrp="1"/>
          </p:cNvSpPr>
          <p:nvPr>
            <p:ph idx="1"/>
          </p:nvPr>
        </p:nvSpPr>
        <p:spPr/>
        <p:txBody>
          <a:bodyPr/>
          <a:lstStyle/>
          <a:p>
            <a:r>
              <a:rPr lang="id-ID" dirty="0"/>
              <a:t>Indikator :</a:t>
            </a:r>
          </a:p>
          <a:p>
            <a:r>
              <a:rPr lang="id-ID" dirty="0"/>
              <a:t>Menganalisis percobaan fotosintesis</a:t>
            </a:r>
          </a:p>
          <a:p>
            <a:r>
              <a:rPr lang="id-ID"/>
              <a:t>Menentukan faktor yang mempengaruhi pada </a:t>
            </a:r>
            <a:r>
              <a:rPr lang="id-ID" dirty="0"/>
              <a:t>fotosintesis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6A49E1-57AE-4EFC-AC2E-75E3737F86BF}"/>
              </a:ext>
            </a:extLst>
          </p:cNvPr>
          <p:cNvSpPr>
            <a:spLocks noGrp="1"/>
          </p:cNvSpPr>
          <p:nvPr>
            <p:ph idx="1"/>
          </p:nvPr>
        </p:nvSpPr>
        <p:spPr>
          <a:xfrm>
            <a:off x="457200" y="188640"/>
            <a:ext cx="8229600" cy="5937523"/>
          </a:xfrm>
        </p:spPr>
        <p:txBody>
          <a:bodyPr>
            <a:normAutofit fontScale="70000" lnSpcReduction="20000"/>
          </a:bodyPr>
          <a:lstStyle/>
          <a:p>
            <a:pPr marL="0" indent="0">
              <a:buNone/>
            </a:pPr>
            <a:r>
              <a:rPr lang="id-ID" dirty="0"/>
              <a:t>Perhatikan percobaan fotosintesis berikut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en-US" dirty="0" err="1"/>
              <a:t>Daun</a:t>
            </a:r>
            <a:r>
              <a:rPr lang="en-US" dirty="0"/>
              <a:t> yang </a:t>
            </a:r>
            <a:r>
              <a:rPr lang="en-US" dirty="0" err="1"/>
              <a:t>direbus</a:t>
            </a:r>
            <a:r>
              <a:rPr lang="en-US" dirty="0"/>
              <a:t> pada </a:t>
            </a:r>
            <a:r>
              <a:rPr lang="en-US" dirty="0" err="1"/>
              <a:t>pada</a:t>
            </a:r>
            <a:r>
              <a:rPr lang="en-US" dirty="0"/>
              <a:t> </a:t>
            </a:r>
            <a:r>
              <a:rPr lang="id-ID" dirty="0"/>
              <a:t>p</a:t>
            </a:r>
            <a:r>
              <a:rPr lang="en-US" dirty="0" err="1"/>
              <a:t>ercobaan</a:t>
            </a:r>
            <a:r>
              <a:rPr lang="en-US" dirty="0"/>
              <a:t> </a:t>
            </a:r>
            <a:r>
              <a:rPr lang="id-ID" dirty="0"/>
              <a:t>nomor 2 dan 3 </a:t>
            </a:r>
            <a:r>
              <a:rPr lang="en-US" dirty="0" err="1"/>
              <a:t>adalah</a:t>
            </a:r>
            <a:r>
              <a:rPr lang="en-US" dirty="0"/>
              <a:t> </a:t>
            </a:r>
            <a:r>
              <a:rPr lang="en-US" dirty="0" err="1"/>
              <a:t>daun</a:t>
            </a:r>
            <a:r>
              <a:rPr lang="en-US" dirty="0"/>
              <a:t> yang </a:t>
            </a:r>
            <a:r>
              <a:rPr lang="en-US" dirty="0" err="1"/>
              <a:t>ditutupi</a:t>
            </a:r>
            <a:r>
              <a:rPr lang="en-US" dirty="0"/>
              <a:t> </a:t>
            </a:r>
            <a:r>
              <a:rPr lang="en-US" dirty="0" err="1"/>
              <a:t>dengan</a:t>
            </a:r>
            <a:r>
              <a:rPr lang="en-US" dirty="0"/>
              <a:t> </a:t>
            </a:r>
            <a:r>
              <a:rPr lang="en-US" dirty="0" err="1"/>
              <a:t>aluminium</a:t>
            </a:r>
            <a:r>
              <a:rPr lang="en-US" dirty="0"/>
              <a:t> foil </a:t>
            </a:r>
            <a:r>
              <a:rPr lang="id-ID" dirty="0"/>
              <a:t>bagian tengahnya </a:t>
            </a:r>
            <a:r>
              <a:rPr lang="en-US" dirty="0" err="1"/>
              <a:t>maka</a:t>
            </a:r>
            <a:r>
              <a:rPr lang="en-US" dirty="0"/>
              <a:t> </a:t>
            </a:r>
            <a:r>
              <a:rPr lang="id-ID" dirty="0"/>
              <a:t>ada perbedaan warna daun setelah ditetesi dengan Iodium pada nomor 5. Kesimpulan hasil f</a:t>
            </a:r>
            <a:r>
              <a:rPr lang="en-US" dirty="0" err="1"/>
              <a:t>otosintesis</a:t>
            </a:r>
            <a:r>
              <a:rPr lang="en-US" dirty="0"/>
              <a:t> </a:t>
            </a:r>
            <a:r>
              <a:rPr lang="en-US" dirty="0" err="1"/>
              <a:t>ini</a:t>
            </a:r>
            <a:r>
              <a:rPr lang="en-US" dirty="0"/>
              <a:t> </a:t>
            </a:r>
            <a:r>
              <a:rPr lang="en-US" dirty="0" err="1"/>
              <a:t>adalah</a:t>
            </a:r>
            <a:r>
              <a:rPr lang="en-US" dirty="0"/>
              <a:t> ....</a:t>
            </a:r>
            <a:endParaRPr lang="id-ID" dirty="0"/>
          </a:p>
          <a:p>
            <a:pPr marL="514350" lvl="0" indent="-514350">
              <a:buFont typeface="+mj-lt"/>
              <a:buAutoNum type="alphaUcPeriod"/>
            </a:pPr>
            <a:r>
              <a:rPr lang="id-ID" dirty="0"/>
              <a:t>Proses fotosintesis terjadi pada seluruh bagian </a:t>
            </a:r>
            <a:r>
              <a:rPr lang="en-US" dirty="0" err="1"/>
              <a:t>daun</a:t>
            </a:r>
            <a:r>
              <a:rPr lang="id-ID" dirty="0"/>
              <a:t> yang dipengaruhi oleh cahaya matahari</a:t>
            </a:r>
          </a:p>
          <a:p>
            <a:pPr marL="514350" lvl="0" indent="-514350">
              <a:buFont typeface="+mj-lt"/>
              <a:buAutoNum type="alphaUcPeriod"/>
            </a:pPr>
            <a:r>
              <a:rPr lang="id-ID" dirty="0"/>
              <a:t>Semakin l</a:t>
            </a:r>
            <a:r>
              <a:rPr lang="en-US" dirty="0" err="1"/>
              <a:t>ebar</a:t>
            </a:r>
            <a:r>
              <a:rPr lang="en-US" dirty="0"/>
              <a:t> </a:t>
            </a:r>
            <a:r>
              <a:rPr lang="en-US" dirty="0" err="1"/>
              <a:t>daun</a:t>
            </a:r>
            <a:r>
              <a:rPr lang="en-US" dirty="0"/>
              <a:t> </a:t>
            </a:r>
            <a:r>
              <a:rPr lang="id-ID" dirty="0"/>
              <a:t>maka semakin banyak dilakukan </a:t>
            </a:r>
            <a:r>
              <a:rPr lang="en-US" dirty="0" err="1"/>
              <a:t>fotosintesis</a:t>
            </a:r>
            <a:r>
              <a:rPr lang="id-ID" dirty="0"/>
              <a:t> sehingga hasilnya akan lebih banyak</a:t>
            </a:r>
          </a:p>
          <a:p>
            <a:pPr marL="514350" lvl="0" indent="-514350">
              <a:buFont typeface="+mj-lt"/>
              <a:buAutoNum type="alphaUcPeriod"/>
            </a:pPr>
            <a:r>
              <a:rPr lang="en-US" dirty="0" err="1"/>
              <a:t>Jumlah</a:t>
            </a:r>
            <a:r>
              <a:rPr lang="en-US" dirty="0"/>
              <a:t> air </a:t>
            </a:r>
            <a:r>
              <a:rPr lang="en-US" dirty="0" err="1"/>
              <a:t>dari</a:t>
            </a:r>
            <a:r>
              <a:rPr lang="en-US" dirty="0"/>
              <a:t> </a:t>
            </a:r>
            <a:r>
              <a:rPr lang="en-US" dirty="0" err="1"/>
              <a:t>dalam</a:t>
            </a:r>
            <a:r>
              <a:rPr lang="en-US" dirty="0"/>
              <a:t> </a:t>
            </a:r>
            <a:r>
              <a:rPr lang="en-US" dirty="0" err="1"/>
              <a:t>tanah</a:t>
            </a:r>
            <a:r>
              <a:rPr lang="en-US" dirty="0"/>
              <a:t> </a:t>
            </a:r>
            <a:r>
              <a:rPr lang="id-ID" dirty="0"/>
              <a:t>akan mempengaruhi proses fotosintesis karena air </a:t>
            </a:r>
            <a:r>
              <a:rPr lang="en-US" dirty="0" err="1"/>
              <a:t>sebagai</a:t>
            </a:r>
            <a:r>
              <a:rPr lang="en-US" dirty="0"/>
              <a:t> </a:t>
            </a:r>
            <a:r>
              <a:rPr lang="en-US" dirty="0" err="1"/>
              <a:t>bahan</a:t>
            </a:r>
            <a:r>
              <a:rPr lang="en-US" dirty="0"/>
              <a:t> </a:t>
            </a:r>
            <a:r>
              <a:rPr lang="en-US" dirty="0" err="1"/>
              <a:t>pokoknya</a:t>
            </a:r>
            <a:endParaRPr lang="id-ID" dirty="0"/>
          </a:p>
          <a:p>
            <a:pPr marL="514350" lvl="0" indent="-514350">
              <a:buFont typeface="+mj-lt"/>
              <a:buAutoNum type="alphaUcPeriod"/>
            </a:pPr>
            <a:r>
              <a:rPr lang="id-ID" dirty="0"/>
              <a:t>Bagian daun yang tertutupi tidak melakukan fotosintesis sedangkan bagaian yang terbuka melakukan fotosintesis.</a:t>
            </a:r>
          </a:p>
          <a:p>
            <a:pPr marL="0" indent="0">
              <a:buNone/>
            </a:pPr>
            <a:endParaRPr lang="id-ID" dirty="0"/>
          </a:p>
        </p:txBody>
      </p:sp>
      <p:pic>
        <p:nvPicPr>
          <p:cNvPr id="4" name="Picture 3">
            <a:extLst>
              <a:ext uri="{FF2B5EF4-FFF2-40B4-BE49-F238E27FC236}">
                <a16:creationId xmlns:a16="http://schemas.microsoft.com/office/drawing/2014/main" id="{FFF0987F-1862-4341-AB96-67C1774B2B2B}"/>
              </a:ext>
            </a:extLst>
          </p:cNvPr>
          <p:cNvPicPr/>
          <p:nvPr/>
        </p:nvPicPr>
        <p:blipFill>
          <a:blip r:embed="rId2">
            <a:lum bright="-38000" contrast="42000"/>
            <a:grayscl/>
            <a:extLst>
              <a:ext uri="{28A0092B-C50C-407E-A947-70E740481C1C}">
                <a14:useLocalDpi xmlns:a14="http://schemas.microsoft.com/office/drawing/2010/main" val="0"/>
              </a:ext>
            </a:extLst>
          </a:blip>
          <a:srcRect/>
          <a:stretch>
            <a:fillRect/>
          </a:stretch>
        </p:blipFill>
        <p:spPr bwMode="auto">
          <a:xfrm>
            <a:off x="899592" y="548680"/>
            <a:ext cx="4968552" cy="1584176"/>
          </a:xfrm>
          <a:prstGeom prst="rect">
            <a:avLst/>
          </a:prstGeom>
          <a:noFill/>
          <a:ln>
            <a:noFill/>
          </a:ln>
        </p:spPr>
      </p:pic>
    </p:spTree>
    <p:extLst>
      <p:ext uri="{BB962C8B-B14F-4D97-AF65-F5344CB8AC3E}">
        <p14:creationId xmlns:p14="http://schemas.microsoft.com/office/powerpoint/2010/main" val="7603891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52807C-732B-457E-B364-02A524A19D6A}"/>
              </a:ext>
            </a:extLst>
          </p:cNvPr>
          <p:cNvSpPr>
            <a:spLocks noGrp="1"/>
          </p:cNvSpPr>
          <p:nvPr>
            <p:ph idx="1"/>
          </p:nvPr>
        </p:nvSpPr>
        <p:spPr>
          <a:xfrm>
            <a:off x="457200" y="260648"/>
            <a:ext cx="8229600" cy="5865515"/>
          </a:xfrm>
        </p:spPr>
        <p:txBody>
          <a:bodyPr>
            <a:normAutofit fontScale="55000" lnSpcReduction="20000"/>
          </a:bodyPr>
          <a:lstStyle/>
          <a:p>
            <a:pPr marL="0" indent="0">
              <a:buNone/>
            </a:pPr>
            <a:r>
              <a:rPr lang="id-ID" dirty="0"/>
              <a:t>Perhatikan gambar percobaan fotosintesis berikut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en-US" dirty="0" err="1"/>
              <a:t>Jika</a:t>
            </a:r>
            <a:r>
              <a:rPr lang="en-US" dirty="0"/>
              <a:t> </a:t>
            </a:r>
            <a:r>
              <a:rPr lang="en-US" dirty="0" err="1"/>
              <a:t>kedua</a:t>
            </a:r>
            <a:r>
              <a:rPr lang="en-US" dirty="0"/>
              <a:t> </a:t>
            </a:r>
            <a:r>
              <a:rPr lang="en-US" dirty="0" err="1"/>
              <a:t>perangkat</a:t>
            </a:r>
            <a:r>
              <a:rPr lang="en-US" dirty="0"/>
              <a:t> </a:t>
            </a:r>
            <a:r>
              <a:rPr lang="en-US" dirty="0" err="1"/>
              <a:t>percobaan</a:t>
            </a:r>
            <a:r>
              <a:rPr lang="en-US" dirty="0"/>
              <a:t> </a:t>
            </a:r>
            <a:r>
              <a:rPr lang="en-US" dirty="0" err="1"/>
              <a:t>ini</a:t>
            </a:r>
            <a:r>
              <a:rPr lang="en-US" dirty="0"/>
              <a:t> </a:t>
            </a:r>
            <a:r>
              <a:rPr lang="en-US" dirty="0" err="1"/>
              <a:t>diletakan</a:t>
            </a:r>
            <a:r>
              <a:rPr lang="en-US" dirty="0"/>
              <a:t> di </a:t>
            </a:r>
            <a:r>
              <a:rPr lang="en-US" dirty="0" err="1"/>
              <a:t>tempat</a:t>
            </a:r>
            <a:r>
              <a:rPr lang="en-US" dirty="0"/>
              <a:t> </a:t>
            </a:r>
            <a:r>
              <a:rPr lang="en-US" dirty="0" err="1"/>
              <a:t>terbuka</a:t>
            </a:r>
            <a:r>
              <a:rPr lang="en-US" dirty="0"/>
              <a:t> </a:t>
            </a:r>
            <a:r>
              <a:rPr lang="en-US" dirty="0" err="1"/>
              <a:t>kena</a:t>
            </a:r>
            <a:r>
              <a:rPr lang="en-US" dirty="0"/>
              <a:t> </a:t>
            </a:r>
            <a:r>
              <a:rPr lang="en-US" dirty="0" err="1"/>
              <a:t>sinar</a:t>
            </a:r>
            <a:r>
              <a:rPr lang="en-US" dirty="0"/>
              <a:t> </a:t>
            </a:r>
            <a:r>
              <a:rPr lang="en-US" dirty="0" err="1"/>
              <a:t>matahari</a:t>
            </a:r>
            <a:r>
              <a:rPr lang="en-US" dirty="0"/>
              <a:t> </a:t>
            </a:r>
            <a:r>
              <a:rPr lang="en-US" dirty="0" err="1"/>
              <a:t>langsung</a:t>
            </a:r>
            <a:r>
              <a:rPr lang="en-US" dirty="0"/>
              <a:t>, </a:t>
            </a:r>
            <a:r>
              <a:rPr lang="en-US" dirty="0" err="1"/>
              <a:t>maka</a:t>
            </a:r>
            <a:r>
              <a:rPr lang="en-US" dirty="0"/>
              <a:t> </a:t>
            </a:r>
            <a:r>
              <a:rPr lang="en-US" dirty="0" err="1"/>
              <a:t>setelah</a:t>
            </a:r>
            <a:r>
              <a:rPr lang="en-US" dirty="0"/>
              <a:t> </a:t>
            </a:r>
            <a:r>
              <a:rPr lang="en-US" dirty="0" err="1"/>
              <a:t>diamati</a:t>
            </a:r>
            <a:r>
              <a:rPr lang="en-US" dirty="0"/>
              <a:t> </a:t>
            </a:r>
            <a:r>
              <a:rPr lang="en-US" dirty="0" err="1"/>
              <a:t>selama</a:t>
            </a:r>
            <a:r>
              <a:rPr lang="en-US" dirty="0"/>
              <a:t> 15 </a:t>
            </a:r>
            <a:r>
              <a:rPr lang="en-US" dirty="0" err="1"/>
              <a:t>menit</a:t>
            </a:r>
            <a:r>
              <a:rPr lang="en-US" dirty="0"/>
              <a:t> </a:t>
            </a:r>
            <a:r>
              <a:rPr lang="en-US" dirty="0" err="1"/>
              <a:t>disimpulkan</a:t>
            </a:r>
            <a:r>
              <a:rPr lang="en-US" dirty="0"/>
              <a:t> </a:t>
            </a:r>
            <a:r>
              <a:rPr lang="en-US" dirty="0" err="1"/>
              <a:t>bahwa</a:t>
            </a:r>
            <a:r>
              <a:rPr lang="en-US" dirty="0"/>
              <a:t> pada </a:t>
            </a:r>
            <a:r>
              <a:rPr lang="en-US" dirty="0" err="1"/>
              <a:t>tabung</a:t>
            </a:r>
            <a:r>
              <a:rPr lang="en-US" dirty="0"/>
              <a:t> B </a:t>
            </a:r>
            <a:r>
              <a:rPr lang="en-US" dirty="0" err="1"/>
              <a:t>mengeluarkan</a:t>
            </a:r>
            <a:r>
              <a:rPr lang="en-US" dirty="0"/>
              <a:t> </a:t>
            </a:r>
            <a:r>
              <a:rPr lang="en-US" dirty="0" err="1"/>
              <a:t>gelembung</a:t>
            </a:r>
            <a:r>
              <a:rPr lang="en-US" dirty="0"/>
              <a:t> </a:t>
            </a:r>
            <a:r>
              <a:rPr lang="en-US" dirty="0" err="1"/>
              <a:t>udara</a:t>
            </a:r>
            <a:r>
              <a:rPr lang="en-US" dirty="0"/>
              <a:t> </a:t>
            </a:r>
            <a:r>
              <a:rPr lang="en-US" dirty="0" err="1"/>
              <a:t>lebih</a:t>
            </a:r>
            <a:r>
              <a:rPr lang="en-US" dirty="0"/>
              <a:t> </a:t>
            </a:r>
            <a:r>
              <a:rPr lang="en-US" dirty="0" err="1"/>
              <a:t>banyak</a:t>
            </a:r>
            <a:r>
              <a:rPr lang="en-US" dirty="0"/>
              <a:t> </a:t>
            </a:r>
            <a:r>
              <a:rPr lang="en-US" dirty="0" err="1"/>
              <a:t>dibandingkan</a:t>
            </a:r>
            <a:r>
              <a:rPr lang="en-US" dirty="0"/>
              <a:t> pada </a:t>
            </a:r>
            <a:r>
              <a:rPr lang="en-US" dirty="0" err="1"/>
              <a:t>tabung</a:t>
            </a:r>
            <a:r>
              <a:rPr lang="en-US" dirty="0"/>
              <a:t> A. </a:t>
            </a:r>
            <a:r>
              <a:rPr lang="id-ID" dirty="0"/>
              <a:t>Kesimpulan dari percobaan </a:t>
            </a:r>
            <a:r>
              <a:rPr lang="en-US" dirty="0" err="1"/>
              <a:t>ini</a:t>
            </a:r>
            <a:r>
              <a:rPr lang="en-US" dirty="0"/>
              <a:t> </a:t>
            </a:r>
            <a:r>
              <a:rPr lang="en-US" dirty="0" err="1"/>
              <a:t>adalah</a:t>
            </a:r>
            <a:r>
              <a:rPr lang="en-US" dirty="0"/>
              <a:t>....</a:t>
            </a:r>
            <a:endParaRPr lang="id-ID" dirty="0"/>
          </a:p>
          <a:p>
            <a:pPr marL="514350" lvl="0" indent="-514350">
              <a:buFont typeface="+mj-lt"/>
              <a:buAutoNum type="alphaUcPeriod"/>
            </a:pPr>
            <a:r>
              <a:rPr lang="en-US" dirty="0"/>
              <a:t>Pada </a:t>
            </a:r>
            <a:r>
              <a:rPr lang="en-US" dirty="0" err="1"/>
              <a:t>tabung</a:t>
            </a:r>
            <a:r>
              <a:rPr lang="en-US" dirty="0"/>
              <a:t> B </a:t>
            </a:r>
            <a:r>
              <a:rPr lang="id-ID" dirty="0"/>
              <a:t>menghasilkan gas oksigen</a:t>
            </a:r>
            <a:r>
              <a:rPr lang="en-US" dirty="0"/>
              <a:t> yang </a:t>
            </a:r>
            <a:r>
              <a:rPr lang="id-ID" dirty="0"/>
              <a:t>dipengaruhi oleh banyaknya karbondioksida </a:t>
            </a:r>
            <a:r>
              <a:rPr lang="en-US" dirty="0" err="1"/>
              <a:t>berasal</a:t>
            </a:r>
            <a:r>
              <a:rPr lang="en-US" dirty="0"/>
              <a:t> </a:t>
            </a:r>
            <a:r>
              <a:rPr lang="en-US" dirty="0" err="1"/>
              <a:t>dari</a:t>
            </a:r>
            <a:r>
              <a:rPr lang="en-US" dirty="0"/>
              <a:t> NaHCO</a:t>
            </a:r>
            <a:r>
              <a:rPr lang="en-US" baseline="-25000" dirty="0"/>
              <a:t>3</a:t>
            </a:r>
            <a:r>
              <a:rPr lang="en-US" dirty="0"/>
              <a:t> </a:t>
            </a:r>
            <a:endParaRPr lang="id-ID" dirty="0"/>
          </a:p>
          <a:p>
            <a:pPr marL="514350" lvl="0" indent="-514350">
              <a:buFont typeface="+mj-lt"/>
              <a:buAutoNum type="alphaUcPeriod"/>
            </a:pPr>
            <a:r>
              <a:rPr lang="en-US" dirty="0"/>
              <a:t>Pada </a:t>
            </a:r>
            <a:r>
              <a:rPr lang="en-US" dirty="0" err="1"/>
              <a:t>tabung</a:t>
            </a:r>
            <a:r>
              <a:rPr lang="en-US" dirty="0"/>
              <a:t> B </a:t>
            </a:r>
            <a:r>
              <a:rPr lang="en-US" dirty="0" err="1"/>
              <a:t>dapat</a:t>
            </a:r>
            <a:r>
              <a:rPr lang="en-US" dirty="0"/>
              <a:t> </a:t>
            </a:r>
            <a:r>
              <a:rPr lang="en-US" dirty="0" err="1"/>
              <a:t>memanfaatkan</a:t>
            </a:r>
            <a:r>
              <a:rPr lang="en-US" dirty="0"/>
              <a:t> </a:t>
            </a:r>
            <a:r>
              <a:rPr lang="en-US" dirty="0" err="1"/>
              <a:t>energi</a:t>
            </a:r>
            <a:r>
              <a:rPr lang="en-US" dirty="0"/>
              <a:t> </a:t>
            </a:r>
            <a:r>
              <a:rPr lang="en-US" dirty="0" err="1"/>
              <a:t>matahari</a:t>
            </a:r>
            <a:r>
              <a:rPr lang="en-US" dirty="0"/>
              <a:t> </a:t>
            </a:r>
            <a:r>
              <a:rPr lang="en-US" dirty="0" err="1"/>
              <a:t>lebih</a:t>
            </a:r>
            <a:r>
              <a:rPr lang="en-US" dirty="0"/>
              <a:t> </a:t>
            </a:r>
            <a:r>
              <a:rPr lang="en-US" dirty="0" err="1"/>
              <a:t>maksimal</a:t>
            </a:r>
            <a:r>
              <a:rPr lang="en-US" dirty="0"/>
              <a:t> </a:t>
            </a:r>
            <a:r>
              <a:rPr lang="en-US" dirty="0" err="1"/>
              <a:t>dalam</a:t>
            </a:r>
            <a:r>
              <a:rPr lang="en-US" dirty="0"/>
              <a:t> </a:t>
            </a:r>
            <a:r>
              <a:rPr lang="en-US" dirty="0" err="1"/>
              <a:t>melakukan</a:t>
            </a:r>
            <a:r>
              <a:rPr lang="en-US" dirty="0"/>
              <a:t> </a:t>
            </a:r>
            <a:r>
              <a:rPr lang="en-US" dirty="0" err="1"/>
              <a:t>fotosintesis</a:t>
            </a:r>
            <a:r>
              <a:rPr lang="id-ID" dirty="0"/>
              <a:t> sehingga mengahsilkan oksigen lebih banyak</a:t>
            </a:r>
          </a:p>
          <a:p>
            <a:pPr marL="514350" lvl="0" indent="-514350">
              <a:buFont typeface="+mj-lt"/>
              <a:buAutoNum type="alphaUcPeriod"/>
            </a:pPr>
            <a:r>
              <a:rPr lang="en-US" dirty="0"/>
              <a:t>Pada </a:t>
            </a:r>
            <a:r>
              <a:rPr lang="en-US" dirty="0" err="1"/>
              <a:t>tabung</a:t>
            </a:r>
            <a:r>
              <a:rPr lang="en-US" dirty="0"/>
              <a:t> A </a:t>
            </a:r>
            <a:r>
              <a:rPr lang="en-US" dirty="0" err="1"/>
              <a:t>memilki</a:t>
            </a:r>
            <a:r>
              <a:rPr lang="en-US" dirty="0"/>
              <a:t> hydrilla yang </a:t>
            </a:r>
            <a:r>
              <a:rPr lang="en-US" dirty="0" err="1"/>
              <a:t>lebih</a:t>
            </a:r>
            <a:r>
              <a:rPr lang="en-US" dirty="0"/>
              <a:t> </a:t>
            </a:r>
            <a:r>
              <a:rPr lang="en-US" dirty="0" err="1"/>
              <a:t>banyak</a:t>
            </a:r>
            <a:r>
              <a:rPr lang="en-US" dirty="0"/>
              <a:t> </a:t>
            </a:r>
            <a:r>
              <a:rPr lang="en-US" dirty="0" err="1"/>
              <a:t>sehingga</a:t>
            </a:r>
            <a:r>
              <a:rPr lang="en-US" dirty="0"/>
              <a:t> </a:t>
            </a:r>
            <a:r>
              <a:rPr lang="en-US" dirty="0" err="1"/>
              <a:t>tidak</a:t>
            </a:r>
            <a:r>
              <a:rPr lang="en-US" dirty="0"/>
              <a:t> </a:t>
            </a:r>
            <a:r>
              <a:rPr lang="en-US" dirty="0" err="1"/>
              <a:t>maksimal</a:t>
            </a:r>
            <a:r>
              <a:rPr lang="en-US" dirty="0"/>
              <a:t> </a:t>
            </a:r>
            <a:r>
              <a:rPr lang="en-US" dirty="0" err="1"/>
              <a:t>dalam</a:t>
            </a:r>
            <a:r>
              <a:rPr lang="en-US" dirty="0"/>
              <a:t> </a:t>
            </a:r>
            <a:r>
              <a:rPr lang="en-US" dirty="0" err="1"/>
              <a:t>melakukan</a:t>
            </a:r>
            <a:r>
              <a:rPr lang="en-US" dirty="0"/>
              <a:t> </a:t>
            </a:r>
            <a:r>
              <a:rPr lang="en-US" dirty="0" err="1"/>
              <a:t>fotosintesis</a:t>
            </a:r>
            <a:r>
              <a:rPr lang="id-ID" dirty="0"/>
              <a:t> sehingga mengahsilkan oksigen yang sedikit</a:t>
            </a:r>
          </a:p>
          <a:p>
            <a:pPr marL="514350" lvl="0" indent="-514350">
              <a:buFont typeface="+mj-lt"/>
              <a:buAutoNum type="alphaUcPeriod"/>
            </a:pPr>
            <a:r>
              <a:rPr lang="en-US" dirty="0"/>
              <a:t>Pada </a:t>
            </a:r>
            <a:r>
              <a:rPr lang="en-US" dirty="0" err="1"/>
              <a:t>tabung</a:t>
            </a:r>
            <a:r>
              <a:rPr lang="en-US" dirty="0"/>
              <a:t> A </a:t>
            </a:r>
            <a:r>
              <a:rPr lang="en-US" dirty="0" err="1"/>
              <a:t>tidak</a:t>
            </a:r>
            <a:r>
              <a:rPr lang="en-US" dirty="0"/>
              <a:t> </a:t>
            </a:r>
            <a:r>
              <a:rPr lang="en-US" dirty="0" err="1"/>
              <a:t>dapat</a:t>
            </a:r>
            <a:r>
              <a:rPr lang="en-US" dirty="0"/>
              <a:t> </a:t>
            </a:r>
            <a:r>
              <a:rPr lang="en-US" dirty="0" err="1"/>
              <a:t>memanfaatkan</a:t>
            </a:r>
            <a:r>
              <a:rPr lang="en-US" dirty="0"/>
              <a:t> </a:t>
            </a:r>
            <a:r>
              <a:rPr lang="en-US" dirty="0" err="1"/>
              <a:t>energi</a:t>
            </a:r>
            <a:r>
              <a:rPr lang="en-US" dirty="0"/>
              <a:t> </a:t>
            </a:r>
            <a:r>
              <a:rPr lang="en-US" dirty="0" err="1"/>
              <a:t>matahari</a:t>
            </a:r>
            <a:r>
              <a:rPr lang="en-US" dirty="0"/>
              <a:t> </a:t>
            </a:r>
            <a:r>
              <a:rPr lang="en-US" dirty="0" err="1"/>
              <a:t>lebih</a:t>
            </a:r>
            <a:r>
              <a:rPr lang="en-US" dirty="0"/>
              <a:t> </a:t>
            </a:r>
            <a:r>
              <a:rPr lang="en-US" dirty="0" err="1"/>
              <a:t>maksimal</a:t>
            </a:r>
            <a:r>
              <a:rPr lang="en-US" dirty="0"/>
              <a:t> </a:t>
            </a:r>
            <a:r>
              <a:rPr lang="en-US" dirty="0" err="1"/>
              <a:t>dalam</a:t>
            </a:r>
            <a:r>
              <a:rPr lang="en-US" dirty="0"/>
              <a:t> </a:t>
            </a:r>
            <a:r>
              <a:rPr lang="en-US" dirty="0" err="1"/>
              <a:t>melakukan</a:t>
            </a:r>
            <a:r>
              <a:rPr lang="en-US" dirty="0"/>
              <a:t> </a:t>
            </a:r>
            <a:r>
              <a:rPr lang="en-US" dirty="0" err="1"/>
              <a:t>fotosintesis</a:t>
            </a:r>
            <a:r>
              <a:rPr lang="id-ID" dirty="0"/>
              <a:t> sehingga mengahsilkan oksigen yang sedikit</a:t>
            </a:r>
          </a:p>
          <a:p>
            <a:pPr marL="0" indent="0">
              <a:buNone/>
            </a:pPr>
            <a:endParaRPr lang="id-ID" dirty="0"/>
          </a:p>
        </p:txBody>
      </p:sp>
      <p:pic>
        <p:nvPicPr>
          <p:cNvPr id="4" name="Picture 3">
            <a:extLst>
              <a:ext uri="{FF2B5EF4-FFF2-40B4-BE49-F238E27FC236}">
                <a16:creationId xmlns:a16="http://schemas.microsoft.com/office/drawing/2014/main" id="{C10F0892-1603-4063-89C8-4E0EECE66E6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75656" y="756839"/>
            <a:ext cx="3600400" cy="1664049"/>
          </a:xfrm>
          <a:prstGeom prst="rect">
            <a:avLst/>
          </a:prstGeom>
          <a:noFill/>
          <a:ln>
            <a:noFill/>
          </a:ln>
        </p:spPr>
      </p:pic>
    </p:spTree>
    <p:extLst>
      <p:ext uri="{BB962C8B-B14F-4D97-AF65-F5344CB8AC3E}">
        <p14:creationId xmlns:p14="http://schemas.microsoft.com/office/powerpoint/2010/main" val="34618449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id-ID"/>
              <a:t>Contoh</a:t>
            </a:r>
          </a:p>
        </p:txBody>
      </p:sp>
      <p:sp>
        <p:nvSpPr>
          <p:cNvPr id="3" name="Content Placeholder 2"/>
          <p:cNvSpPr>
            <a:spLocks noGrp="1"/>
          </p:cNvSpPr>
          <p:nvPr>
            <p:ph idx="1"/>
          </p:nvPr>
        </p:nvSpPr>
        <p:spPr>
          <a:xfrm>
            <a:off x="457200" y="928670"/>
            <a:ext cx="8229600" cy="5786478"/>
          </a:xfrm>
        </p:spPr>
        <p:txBody>
          <a:bodyPr>
            <a:normAutofit fontScale="55000" lnSpcReduction="20000"/>
          </a:bodyPr>
          <a:lstStyle/>
          <a:p>
            <a:pPr lvl="0"/>
            <a:r>
              <a:rPr lang="id-ID" dirty="0"/>
              <a:t>Perhatikan  percobaan fotosintesis berikut!</a:t>
            </a:r>
          </a:p>
          <a:p>
            <a:pPr lvl="0"/>
            <a:endParaRPr lang="id-ID" dirty="0"/>
          </a:p>
          <a:p>
            <a:pPr lvl="0"/>
            <a:endParaRPr lang="id-ID" dirty="0"/>
          </a:p>
          <a:p>
            <a:pPr lvl="0">
              <a:buNone/>
            </a:pPr>
            <a:endParaRPr lang="id-ID" dirty="0"/>
          </a:p>
          <a:p>
            <a:pPr lvl="0">
              <a:buNone/>
            </a:pPr>
            <a:endParaRPr lang="id-ID" dirty="0"/>
          </a:p>
          <a:p>
            <a:pPr lvl="0">
              <a:buNone/>
            </a:pPr>
            <a:r>
              <a:rPr lang="id-ID" sz="2800" dirty="0"/>
              <a:t>	</a:t>
            </a:r>
            <a:r>
              <a:rPr lang="id-ID" dirty="0"/>
              <a:t>Setelah dilakukan percobaan selama 4 menit diperoleh data berikut ini :</a:t>
            </a:r>
            <a:endParaRPr lang="id-ID" sz="2800" dirty="0"/>
          </a:p>
          <a:p>
            <a:pPr>
              <a:buNone/>
            </a:pPr>
            <a:endParaRPr lang="id-ID" sz="2800" dirty="0"/>
          </a:p>
          <a:p>
            <a:pPr>
              <a:buNone/>
            </a:pPr>
            <a:endParaRPr lang="id-ID" sz="2800" dirty="0"/>
          </a:p>
          <a:p>
            <a:pPr>
              <a:buNone/>
            </a:pPr>
            <a:endParaRPr lang="id-ID" sz="2800" dirty="0"/>
          </a:p>
          <a:p>
            <a:pPr>
              <a:buNone/>
            </a:pPr>
            <a:endParaRPr lang="id-ID" sz="2800" dirty="0"/>
          </a:p>
          <a:p>
            <a:pPr>
              <a:buNone/>
            </a:pPr>
            <a:endParaRPr lang="id-ID" sz="2800" dirty="0"/>
          </a:p>
          <a:p>
            <a:pPr>
              <a:buNone/>
            </a:pPr>
            <a:endParaRPr lang="id-ID" sz="2800" dirty="0"/>
          </a:p>
          <a:p>
            <a:pPr>
              <a:buNone/>
            </a:pPr>
            <a:endParaRPr lang="id-ID" sz="2800" dirty="0"/>
          </a:p>
          <a:p>
            <a:pPr>
              <a:buNone/>
            </a:pPr>
            <a:endParaRPr lang="id-ID" sz="2800" dirty="0"/>
          </a:p>
          <a:p>
            <a:r>
              <a:rPr lang="id-ID" dirty="0"/>
              <a:t>Berdasarkan data hasil percobaan ini dapat disimpulkan bahwa....</a:t>
            </a:r>
            <a:endParaRPr lang="id-ID" sz="2800" dirty="0"/>
          </a:p>
          <a:p>
            <a:pPr marL="971550" lvl="1" indent="-514350">
              <a:buFont typeface="+mj-lt"/>
              <a:buAutoNum type="alphaUcPeriod"/>
            </a:pPr>
            <a:r>
              <a:rPr lang="id-ID" dirty="0"/>
              <a:t>Kecepatan fotosintesis pada tumbuhan dipengaruhi oleh sinar matahari langsung sebagai sumber energi dan karbon dioksida yang terlarut dalam air</a:t>
            </a:r>
            <a:endParaRPr lang="id-ID" sz="2400" dirty="0"/>
          </a:p>
          <a:p>
            <a:pPr marL="971550" lvl="1" indent="-514350">
              <a:buFont typeface="+mj-lt"/>
              <a:buAutoNum type="alphaUcPeriod"/>
            </a:pPr>
            <a:r>
              <a:rPr lang="id-ID" dirty="0"/>
              <a:t>Kecepatan fotosintesis pada tumbuhan dipengaruhi oleh sinar matahari langsung sebagai sumber energi saja</a:t>
            </a:r>
            <a:endParaRPr lang="id-ID" sz="2400" dirty="0"/>
          </a:p>
          <a:p>
            <a:pPr marL="971550" lvl="1" indent="-514350">
              <a:buFont typeface="+mj-lt"/>
              <a:buAutoNum type="alphaUcPeriod"/>
            </a:pPr>
            <a:r>
              <a:rPr lang="id-ID" dirty="0"/>
              <a:t>Kecepatan fotosintesis pada tumbuhan dipengaruhi oleh karbon dioksida yang terlarut dalam air saja</a:t>
            </a:r>
            <a:endParaRPr lang="id-ID" sz="2400" dirty="0"/>
          </a:p>
          <a:p>
            <a:pPr marL="971550" lvl="1" indent="-514350">
              <a:buFont typeface="+mj-lt"/>
              <a:buAutoNum type="alphaUcPeriod"/>
            </a:pPr>
            <a:r>
              <a:rPr lang="id-ID" dirty="0"/>
              <a:t>Kecepatan fotosintesis pada tumbuhan dipengaruhi oleh jumlah klorofil dan karbon dioksida yang terlarut dalam air</a:t>
            </a:r>
            <a:endParaRPr lang="id-ID" sz="2400" dirty="0"/>
          </a:p>
        </p:txBody>
      </p:sp>
      <p:pic>
        <p:nvPicPr>
          <p:cNvPr id="4" name="Picture 3"/>
          <p:cNvPicPr/>
          <p:nvPr/>
        </p:nvPicPr>
        <p:blipFill>
          <a:blip r:embed="rId2"/>
          <a:srcRect/>
          <a:stretch>
            <a:fillRect/>
          </a:stretch>
        </p:blipFill>
        <p:spPr bwMode="auto">
          <a:xfrm>
            <a:off x="1785918" y="1285860"/>
            <a:ext cx="2714644" cy="1000132"/>
          </a:xfrm>
          <a:prstGeom prst="rect">
            <a:avLst/>
          </a:prstGeom>
          <a:noFill/>
          <a:ln w="9525">
            <a:noFill/>
            <a:miter lim="800000"/>
            <a:headEnd/>
            <a:tailEnd/>
          </a:ln>
        </p:spPr>
      </p:pic>
      <p:pic>
        <p:nvPicPr>
          <p:cNvPr id="5" name="Picture 4"/>
          <p:cNvPicPr/>
          <p:nvPr/>
        </p:nvPicPr>
        <p:blipFill>
          <a:blip r:embed="rId3"/>
          <a:srcRect l="30574" t="56213" r="41245" b="25444"/>
          <a:stretch>
            <a:fillRect/>
          </a:stretch>
        </p:blipFill>
        <p:spPr bwMode="auto">
          <a:xfrm>
            <a:off x="1428728" y="2786058"/>
            <a:ext cx="3950992" cy="1571636"/>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 </a:t>
            </a:r>
            <a:br>
              <a:rPr lang="id-ID"/>
            </a:br>
            <a:r>
              <a:rPr lang="id-ID"/>
              <a:t>perkembangbikan dan seleksi alam </a:t>
            </a:r>
            <a:r>
              <a:rPr lang="id-ID" dirty="0"/>
              <a:t>pada makhluk hidup</a:t>
            </a:r>
          </a:p>
        </p:txBody>
      </p:sp>
      <p:sp>
        <p:nvSpPr>
          <p:cNvPr id="3" name="Content Placeholder 2"/>
          <p:cNvSpPr>
            <a:spLocks noGrp="1"/>
          </p:cNvSpPr>
          <p:nvPr>
            <p:ph idx="1"/>
          </p:nvPr>
        </p:nvSpPr>
        <p:spPr/>
        <p:txBody>
          <a:bodyPr/>
          <a:lstStyle/>
          <a:p>
            <a:pPr>
              <a:buNone/>
            </a:pPr>
            <a:r>
              <a:rPr lang="id-ID" dirty="0"/>
              <a:t>Indikator :</a:t>
            </a:r>
          </a:p>
          <a:p>
            <a:pPr>
              <a:buFontTx/>
              <a:buChar char="-"/>
            </a:pPr>
            <a:r>
              <a:rPr lang="id-ID" dirty="0"/>
              <a:t>Memahami cara perkembangbiakan pada MH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3B2C-7E2A-4E24-975A-8F48E85F5101}"/>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48A5E5C1-CDA3-43ED-819B-9B473E926FAC}"/>
              </a:ext>
            </a:extLst>
          </p:cNvPr>
          <p:cNvSpPr>
            <a:spLocks noGrp="1"/>
          </p:cNvSpPr>
          <p:nvPr>
            <p:ph idx="1"/>
          </p:nvPr>
        </p:nvSpPr>
        <p:spPr/>
        <p:txBody>
          <a:bodyPr/>
          <a:lstStyle/>
          <a:p>
            <a:pPr marL="0" indent="0">
              <a:buNone/>
            </a:pPr>
            <a:r>
              <a:rPr lang="id-ID" dirty="0"/>
              <a:t>Perhatikan gambar berikut !</a:t>
            </a:r>
          </a:p>
          <a:p>
            <a:pPr marL="0" indent="0">
              <a:buNone/>
            </a:pPr>
            <a:endParaRPr lang="id-ID" dirty="0"/>
          </a:p>
          <a:p>
            <a:pPr marL="0" indent="0">
              <a:buNone/>
            </a:pPr>
            <a:endParaRPr lang="id-ID" dirty="0"/>
          </a:p>
          <a:p>
            <a:pPr marL="0" indent="0">
              <a:buNone/>
            </a:pPr>
            <a:endParaRPr lang="id-ID" dirty="0"/>
          </a:p>
          <a:p>
            <a:pPr marL="0" indent="0">
              <a:buNone/>
            </a:pPr>
            <a:r>
              <a:rPr lang="id-ID" dirty="0"/>
              <a:t>Tanaman yang cara perkembangbiakannya seperti tanaman ini adalah....</a:t>
            </a:r>
          </a:p>
          <a:p>
            <a:pPr marL="0" indent="0">
              <a:buNone/>
            </a:pPr>
            <a:endParaRPr lang="id-ID" dirty="0"/>
          </a:p>
          <a:p>
            <a:pPr marL="0" indent="0">
              <a:buNone/>
            </a:pPr>
            <a:endParaRPr lang="id-ID" dirty="0"/>
          </a:p>
          <a:p>
            <a:pPr marL="0" indent="0">
              <a:buNone/>
            </a:pPr>
            <a:endParaRPr lang="id-ID" dirty="0"/>
          </a:p>
        </p:txBody>
      </p:sp>
      <p:pic>
        <p:nvPicPr>
          <p:cNvPr id="4" name="Picture 3">
            <a:extLst>
              <a:ext uri="{FF2B5EF4-FFF2-40B4-BE49-F238E27FC236}">
                <a16:creationId xmlns:a16="http://schemas.microsoft.com/office/drawing/2014/main" id="{F9890F9B-6AE5-4417-BB0B-D7886FCF29DD}"/>
              </a:ext>
            </a:extLst>
          </p:cNvPr>
          <p:cNvPicPr/>
          <p:nvPr/>
        </p:nvPicPr>
        <p:blipFill>
          <a:blip r:embed="rId2"/>
          <a:srcRect/>
          <a:stretch>
            <a:fillRect/>
          </a:stretch>
        </p:blipFill>
        <p:spPr bwMode="auto">
          <a:xfrm>
            <a:off x="2195736" y="2132856"/>
            <a:ext cx="2232248" cy="1440160"/>
          </a:xfrm>
          <a:prstGeom prst="rect">
            <a:avLst/>
          </a:prstGeom>
          <a:noFill/>
          <a:ln w="9525">
            <a:noFill/>
            <a:miter lim="800000"/>
            <a:headEnd/>
            <a:tailEnd/>
          </a:ln>
        </p:spPr>
      </p:pic>
      <p:pic>
        <p:nvPicPr>
          <p:cNvPr id="5" name="Picture 4">
            <a:extLst>
              <a:ext uri="{FF2B5EF4-FFF2-40B4-BE49-F238E27FC236}">
                <a16:creationId xmlns:a16="http://schemas.microsoft.com/office/drawing/2014/main" id="{2FF73637-433B-4C4A-961A-13257CF51DE7}"/>
              </a:ext>
            </a:extLst>
          </p:cNvPr>
          <p:cNvPicPr/>
          <p:nvPr/>
        </p:nvPicPr>
        <p:blipFill>
          <a:blip r:embed="rId3"/>
          <a:srcRect/>
          <a:stretch>
            <a:fillRect/>
          </a:stretch>
        </p:blipFill>
        <p:spPr bwMode="auto">
          <a:xfrm>
            <a:off x="899592" y="5071428"/>
            <a:ext cx="5832648" cy="1440160"/>
          </a:xfrm>
          <a:prstGeom prst="rect">
            <a:avLst/>
          </a:prstGeom>
          <a:noFill/>
          <a:ln w="9525">
            <a:noFill/>
            <a:miter lim="800000"/>
            <a:headEnd/>
            <a:tailEnd/>
          </a:ln>
        </p:spPr>
      </p:pic>
    </p:spTree>
    <p:extLst>
      <p:ext uri="{BB962C8B-B14F-4D97-AF65-F5344CB8AC3E}">
        <p14:creationId xmlns:p14="http://schemas.microsoft.com/office/powerpoint/2010/main" val="30707004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id-ID"/>
              <a:t>contoh</a:t>
            </a:r>
          </a:p>
        </p:txBody>
      </p:sp>
      <p:sp>
        <p:nvSpPr>
          <p:cNvPr id="3" name="Content Placeholder 2"/>
          <p:cNvSpPr>
            <a:spLocks noGrp="1"/>
          </p:cNvSpPr>
          <p:nvPr>
            <p:ph idx="1"/>
          </p:nvPr>
        </p:nvSpPr>
        <p:spPr>
          <a:xfrm>
            <a:off x="457200" y="1071546"/>
            <a:ext cx="8229600" cy="5572164"/>
          </a:xfrm>
        </p:spPr>
        <p:txBody>
          <a:bodyPr/>
          <a:lstStyle/>
          <a:p>
            <a:pPr lvl="0"/>
            <a:r>
              <a:rPr lang="id-ID" dirty="0"/>
              <a:t>Perhatikan gambar cara perkembangbiakan berikut!</a:t>
            </a:r>
          </a:p>
          <a:p>
            <a:pPr lvl="0">
              <a:buNone/>
            </a:pPr>
            <a:endParaRPr lang="id-ID" dirty="0"/>
          </a:p>
          <a:p>
            <a:pPr lvl="0">
              <a:buNone/>
            </a:pPr>
            <a:endParaRPr lang="id-ID" dirty="0"/>
          </a:p>
          <a:p>
            <a:r>
              <a:rPr lang="id-ID" dirty="0"/>
              <a:t>cara perkembangbiakan pada tanaman seperti ini dilakukan pada tanaman ....</a:t>
            </a:r>
          </a:p>
          <a:p>
            <a:endParaRPr lang="id-ID" dirty="0"/>
          </a:p>
          <a:p>
            <a:pPr>
              <a:buNone/>
            </a:pPr>
            <a:endParaRPr lang="id-ID" dirty="0"/>
          </a:p>
          <a:p>
            <a:pPr>
              <a:buNone/>
            </a:pPr>
            <a:endParaRPr lang="id-ID" dirty="0"/>
          </a:p>
        </p:txBody>
      </p:sp>
      <p:pic>
        <p:nvPicPr>
          <p:cNvPr id="7" name="Picture 6">
            <a:extLst>
              <a:ext uri="{FF2B5EF4-FFF2-40B4-BE49-F238E27FC236}">
                <a16:creationId xmlns:a16="http://schemas.microsoft.com/office/drawing/2014/main" id="{065060AD-B50E-4CCC-8A50-67E6748C91ED}"/>
              </a:ext>
            </a:extLst>
          </p:cNvPr>
          <p:cNvPicPr/>
          <p:nvPr/>
        </p:nvPicPr>
        <p:blipFill>
          <a:blip r:embed="rId2"/>
          <a:srcRect/>
          <a:stretch>
            <a:fillRect/>
          </a:stretch>
        </p:blipFill>
        <p:spPr bwMode="auto">
          <a:xfrm>
            <a:off x="1460276" y="4581128"/>
            <a:ext cx="5848027" cy="1584176"/>
          </a:xfrm>
          <a:prstGeom prst="rect">
            <a:avLst/>
          </a:prstGeom>
          <a:noFill/>
          <a:ln w="9525">
            <a:noFill/>
            <a:miter lim="800000"/>
            <a:headEnd/>
            <a:tailEnd/>
          </a:ln>
        </p:spPr>
      </p:pic>
      <p:pic>
        <p:nvPicPr>
          <p:cNvPr id="8" name="Picture 7">
            <a:extLst>
              <a:ext uri="{FF2B5EF4-FFF2-40B4-BE49-F238E27FC236}">
                <a16:creationId xmlns:a16="http://schemas.microsoft.com/office/drawing/2014/main" id="{572E861B-C7AC-44DB-9763-539BC49DE76C}"/>
              </a:ext>
            </a:extLst>
          </p:cNvPr>
          <p:cNvPicPr/>
          <p:nvPr/>
        </p:nvPicPr>
        <p:blipFill>
          <a:blip r:embed="rId3"/>
          <a:srcRect/>
          <a:stretch>
            <a:fillRect/>
          </a:stretch>
        </p:blipFill>
        <p:spPr bwMode="auto">
          <a:xfrm>
            <a:off x="2515180" y="2051688"/>
            <a:ext cx="2848908" cy="120396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a:t>
            </a:r>
            <a:br>
              <a:rPr lang="id-ID" dirty="0"/>
            </a:br>
            <a:r>
              <a:rPr lang="id-ID" dirty="0"/>
              <a:t>Persilangan </a:t>
            </a:r>
          </a:p>
        </p:txBody>
      </p:sp>
      <p:sp>
        <p:nvSpPr>
          <p:cNvPr id="3" name="Content Placeholder 2"/>
          <p:cNvSpPr>
            <a:spLocks noGrp="1"/>
          </p:cNvSpPr>
          <p:nvPr>
            <p:ph idx="1"/>
          </p:nvPr>
        </p:nvSpPr>
        <p:spPr/>
        <p:txBody>
          <a:bodyPr/>
          <a:lstStyle/>
          <a:p>
            <a:r>
              <a:rPr lang="id-ID" dirty="0"/>
              <a:t>Indikator :</a:t>
            </a:r>
          </a:p>
          <a:p>
            <a:r>
              <a:rPr lang="id-ID" dirty="0"/>
              <a:t>Menganalisis hasil  persilangan genotif/fenotif</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4DF8-67D2-457F-B542-8CCD221505EB}"/>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4E285798-D688-4F4E-9130-D0C3D3CE4889}"/>
              </a:ext>
            </a:extLst>
          </p:cNvPr>
          <p:cNvSpPr>
            <a:spLocks noGrp="1"/>
          </p:cNvSpPr>
          <p:nvPr>
            <p:ph idx="1"/>
          </p:nvPr>
        </p:nvSpPr>
        <p:spPr/>
        <p:txBody>
          <a:bodyPr>
            <a:normAutofit fontScale="92500" lnSpcReduction="20000"/>
          </a:bodyPr>
          <a:lstStyle/>
          <a:p>
            <a:pPr lvl="0"/>
            <a:r>
              <a:rPr lang="en-US" dirty="0" err="1"/>
              <a:t>Disilangkan</a:t>
            </a:r>
            <a:r>
              <a:rPr lang="en-US" dirty="0"/>
              <a:t> </a:t>
            </a:r>
            <a:r>
              <a:rPr lang="en-US" dirty="0" err="1"/>
              <a:t>tanaman</a:t>
            </a:r>
            <a:r>
              <a:rPr lang="en-US" dirty="0"/>
              <a:t> </a:t>
            </a:r>
            <a:r>
              <a:rPr lang="en-US" dirty="0" err="1"/>
              <a:t>mangga</a:t>
            </a:r>
            <a:r>
              <a:rPr lang="en-US" dirty="0"/>
              <a:t> </a:t>
            </a:r>
            <a:r>
              <a:rPr lang="en-US" dirty="0" err="1"/>
              <a:t>berbatang</a:t>
            </a:r>
            <a:r>
              <a:rPr lang="en-US" dirty="0"/>
              <a:t> </a:t>
            </a:r>
            <a:r>
              <a:rPr lang="en-US" dirty="0" err="1"/>
              <a:t>tinggi</a:t>
            </a:r>
            <a:r>
              <a:rPr lang="en-US" dirty="0"/>
              <a:t> dan </a:t>
            </a:r>
            <a:r>
              <a:rPr lang="en-US" dirty="0" err="1"/>
              <a:t>ber</a:t>
            </a:r>
            <a:r>
              <a:rPr lang="id-ID" dirty="0"/>
              <a:t>buah manis</a:t>
            </a:r>
            <a:r>
              <a:rPr lang="en-US" dirty="0"/>
              <a:t> (Tt</a:t>
            </a:r>
            <a:r>
              <a:rPr lang="id-ID" dirty="0"/>
              <a:t>MM</a:t>
            </a:r>
            <a:r>
              <a:rPr lang="en-US" dirty="0"/>
              <a:t>) </a:t>
            </a:r>
            <a:r>
              <a:rPr lang="en-US" dirty="0" err="1"/>
              <a:t>disilangkan</a:t>
            </a:r>
            <a:r>
              <a:rPr lang="en-US" dirty="0"/>
              <a:t> </a:t>
            </a:r>
            <a:r>
              <a:rPr lang="en-US" dirty="0" err="1"/>
              <a:t>dengan</a:t>
            </a:r>
            <a:r>
              <a:rPr lang="en-US" dirty="0"/>
              <a:t> </a:t>
            </a:r>
            <a:r>
              <a:rPr lang="en-US" dirty="0" err="1"/>
              <a:t>tanaman</a:t>
            </a:r>
            <a:r>
              <a:rPr lang="en-US" dirty="0"/>
              <a:t> </a:t>
            </a:r>
            <a:r>
              <a:rPr lang="en-US" dirty="0" err="1"/>
              <a:t>mangga</a:t>
            </a:r>
            <a:r>
              <a:rPr lang="en-US" dirty="0"/>
              <a:t> </a:t>
            </a:r>
            <a:r>
              <a:rPr lang="en-US" dirty="0" err="1"/>
              <a:t>berbatang</a:t>
            </a:r>
            <a:r>
              <a:rPr lang="en-US" dirty="0"/>
              <a:t> </a:t>
            </a:r>
            <a:r>
              <a:rPr lang="en-US" dirty="0" err="1"/>
              <a:t>pendek</a:t>
            </a:r>
            <a:r>
              <a:rPr lang="en-US" dirty="0"/>
              <a:t> dan </a:t>
            </a:r>
            <a:r>
              <a:rPr lang="en-US" dirty="0" err="1"/>
              <a:t>ber</a:t>
            </a:r>
            <a:r>
              <a:rPr lang="id-ID" dirty="0"/>
              <a:t>buah asam</a:t>
            </a:r>
            <a:r>
              <a:rPr lang="en-US" dirty="0"/>
              <a:t> (</a:t>
            </a:r>
            <a:r>
              <a:rPr lang="en-US" dirty="0" err="1"/>
              <a:t>tt</a:t>
            </a:r>
            <a:r>
              <a:rPr lang="id-ID" dirty="0"/>
              <a:t>mm</a:t>
            </a:r>
            <a:r>
              <a:rPr lang="en-US" dirty="0"/>
              <a:t>), </a:t>
            </a:r>
            <a:r>
              <a:rPr lang="en-US" dirty="0" err="1"/>
              <a:t>maka</a:t>
            </a:r>
            <a:r>
              <a:rPr lang="en-US" dirty="0"/>
              <a:t> </a:t>
            </a:r>
            <a:r>
              <a:rPr lang="en-US" dirty="0" err="1"/>
              <a:t>persentase</a:t>
            </a:r>
            <a:r>
              <a:rPr lang="en-US" dirty="0"/>
              <a:t> </a:t>
            </a:r>
            <a:r>
              <a:rPr lang="en-US" dirty="0" err="1"/>
              <a:t>jumlah</a:t>
            </a:r>
            <a:r>
              <a:rPr lang="en-US" dirty="0"/>
              <a:t> </a:t>
            </a:r>
            <a:r>
              <a:rPr lang="en-US" dirty="0" err="1"/>
              <a:t>tanaman</a:t>
            </a:r>
            <a:r>
              <a:rPr lang="en-US" dirty="0"/>
              <a:t>  </a:t>
            </a:r>
            <a:r>
              <a:rPr lang="en-US" dirty="0" err="1"/>
              <a:t>mangga</a:t>
            </a:r>
            <a:r>
              <a:rPr lang="en-US" dirty="0"/>
              <a:t> </a:t>
            </a:r>
            <a:r>
              <a:rPr lang="id-ID" dirty="0"/>
              <a:t>berbatang pendek manis(ttMm)</a:t>
            </a:r>
            <a:r>
              <a:rPr lang="en-US" dirty="0"/>
              <a:t> </a:t>
            </a:r>
            <a:r>
              <a:rPr lang="en-US" dirty="0" err="1"/>
              <a:t>hasil</a:t>
            </a:r>
            <a:r>
              <a:rPr lang="en-US" dirty="0"/>
              <a:t> </a:t>
            </a:r>
            <a:r>
              <a:rPr lang="en-US" dirty="0" err="1"/>
              <a:t>persilanganya</a:t>
            </a:r>
            <a:r>
              <a:rPr lang="en-US" dirty="0"/>
              <a:t> </a:t>
            </a:r>
            <a:r>
              <a:rPr lang="en-US" dirty="0" err="1"/>
              <a:t>adalah</a:t>
            </a:r>
            <a:r>
              <a:rPr lang="en-US" dirty="0"/>
              <a:t>....</a:t>
            </a:r>
            <a:endParaRPr lang="id-ID" dirty="0"/>
          </a:p>
          <a:p>
            <a:pPr marL="514350" lvl="0" indent="-514350">
              <a:buFont typeface="+mj-lt"/>
              <a:buAutoNum type="alphaUcPeriod"/>
            </a:pPr>
            <a:r>
              <a:rPr lang="en-US" dirty="0"/>
              <a:t>25%</a:t>
            </a:r>
            <a:endParaRPr lang="id-ID" dirty="0"/>
          </a:p>
          <a:p>
            <a:pPr marL="514350" lvl="0" indent="-514350">
              <a:buFont typeface="+mj-lt"/>
              <a:buAutoNum type="alphaUcPeriod"/>
            </a:pPr>
            <a:r>
              <a:rPr lang="en-US" dirty="0"/>
              <a:t>50%</a:t>
            </a:r>
            <a:endParaRPr lang="id-ID" dirty="0"/>
          </a:p>
          <a:p>
            <a:pPr marL="514350" lvl="0" indent="-514350">
              <a:buFont typeface="+mj-lt"/>
              <a:buAutoNum type="alphaUcPeriod"/>
            </a:pPr>
            <a:r>
              <a:rPr lang="en-US" dirty="0"/>
              <a:t>75%</a:t>
            </a:r>
            <a:endParaRPr lang="id-ID" dirty="0"/>
          </a:p>
          <a:p>
            <a:pPr marL="514350" lvl="0" indent="-514350">
              <a:buFont typeface="+mj-lt"/>
              <a:buAutoNum type="alphaUcPeriod"/>
            </a:pPr>
            <a:r>
              <a:rPr lang="en-US" dirty="0"/>
              <a:t>100%</a:t>
            </a:r>
            <a:endParaRPr lang="id-ID" dirty="0"/>
          </a:p>
          <a:p>
            <a:pPr marL="0" indent="0">
              <a:buNone/>
            </a:pPr>
            <a:endParaRPr lang="id-ID" dirty="0"/>
          </a:p>
        </p:txBody>
      </p:sp>
    </p:spTree>
    <p:extLst>
      <p:ext uri="{BB962C8B-B14F-4D97-AF65-F5344CB8AC3E}">
        <p14:creationId xmlns:p14="http://schemas.microsoft.com/office/powerpoint/2010/main" val="18512931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36B3B5-51C6-4D60-81D0-70D97CE88564}"/>
              </a:ext>
            </a:extLst>
          </p:cNvPr>
          <p:cNvSpPr>
            <a:spLocks noGrp="1"/>
          </p:cNvSpPr>
          <p:nvPr>
            <p:ph idx="1"/>
          </p:nvPr>
        </p:nvSpPr>
        <p:spPr>
          <a:xfrm>
            <a:off x="457200" y="188640"/>
            <a:ext cx="8229600" cy="5937523"/>
          </a:xfrm>
        </p:spPr>
        <p:txBody>
          <a:bodyPr>
            <a:normAutofit fontScale="77500" lnSpcReduction="20000"/>
          </a:bodyPr>
          <a:lstStyle/>
          <a:p>
            <a:pPr marL="0" indent="0">
              <a:buNone/>
            </a:pPr>
            <a:r>
              <a:rPr lang="en-US" dirty="0" err="1"/>
              <a:t>Disilangkan</a:t>
            </a:r>
            <a:r>
              <a:rPr lang="en-US" dirty="0"/>
              <a:t> </a:t>
            </a:r>
            <a:r>
              <a:rPr lang="en-US" dirty="0" err="1"/>
              <a:t>sapi</a:t>
            </a:r>
            <a:r>
              <a:rPr lang="en-US" dirty="0"/>
              <a:t> </a:t>
            </a:r>
            <a:r>
              <a:rPr lang="en-US" dirty="0" err="1"/>
              <a:t>jantan</a:t>
            </a:r>
            <a:r>
              <a:rPr lang="en-US" dirty="0"/>
              <a:t> </a:t>
            </a:r>
            <a:r>
              <a:rPr lang="en-US" dirty="0" err="1"/>
              <a:t>berbulu</a:t>
            </a:r>
            <a:r>
              <a:rPr lang="en-US" dirty="0"/>
              <a:t> </a:t>
            </a:r>
            <a:r>
              <a:rPr lang="en-US" dirty="0" err="1"/>
              <a:t>hitam</a:t>
            </a:r>
            <a:r>
              <a:rPr lang="en-US" dirty="0"/>
              <a:t> </a:t>
            </a:r>
            <a:r>
              <a:rPr lang="en-US" dirty="0" err="1"/>
              <a:t>berbadan</a:t>
            </a:r>
            <a:r>
              <a:rPr lang="en-US" dirty="0"/>
              <a:t> </a:t>
            </a:r>
            <a:r>
              <a:rPr lang="en-US" dirty="0" err="1"/>
              <a:t>besar</a:t>
            </a:r>
            <a:r>
              <a:rPr lang="en-US" dirty="0"/>
              <a:t> ( </a:t>
            </a:r>
            <a:r>
              <a:rPr lang="en-US" dirty="0" err="1"/>
              <a:t>HhBb</a:t>
            </a:r>
            <a:r>
              <a:rPr lang="en-US" dirty="0"/>
              <a:t> ) </a:t>
            </a:r>
            <a:r>
              <a:rPr lang="en-US" dirty="0" err="1"/>
              <a:t>dengan</a:t>
            </a:r>
            <a:r>
              <a:rPr lang="en-US" dirty="0"/>
              <a:t> </a:t>
            </a:r>
            <a:r>
              <a:rPr lang="en-US" dirty="0" err="1"/>
              <a:t>sapi</a:t>
            </a:r>
            <a:r>
              <a:rPr lang="en-US" dirty="0"/>
              <a:t> </a:t>
            </a:r>
            <a:r>
              <a:rPr lang="en-US" dirty="0" err="1"/>
              <a:t>betina</a:t>
            </a:r>
            <a:r>
              <a:rPr lang="en-US" dirty="0"/>
              <a:t> </a:t>
            </a:r>
            <a:r>
              <a:rPr lang="en-US" dirty="0" err="1"/>
              <a:t>berbulu</a:t>
            </a:r>
            <a:r>
              <a:rPr lang="en-US" dirty="0"/>
              <a:t> </a:t>
            </a:r>
            <a:r>
              <a:rPr lang="en-US" dirty="0" err="1"/>
              <a:t>putih</a:t>
            </a:r>
            <a:r>
              <a:rPr lang="en-US" dirty="0"/>
              <a:t> </a:t>
            </a:r>
            <a:r>
              <a:rPr lang="en-US" dirty="0" err="1"/>
              <a:t>berbadan</a:t>
            </a:r>
            <a:r>
              <a:rPr lang="en-US" dirty="0"/>
              <a:t> </a:t>
            </a:r>
            <a:r>
              <a:rPr lang="en-US" dirty="0" err="1"/>
              <a:t>besar</a:t>
            </a:r>
            <a:r>
              <a:rPr lang="en-US" dirty="0"/>
              <a:t> (</a:t>
            </a:r>
            <a:r>
              <a:rPr lang="en-US" dirty="0" err="1"/>
              <a:t>hhBb</a:t>
            </a:r>
            <a:r>
              <a:rPr lang="en-US" dirty="0"/>
              <a:t> ) </a:t>
            </a:r>
            <a:r>
              <a:rPr lang="en-US" dirty="0" err="1"/>
              <a:t>maka</a:t>
            </a:r>
            <a:r>
              <a:rPr lang="en-US" dirty="0"/>
              <a:t> </a:t>
            </a:r>
            <a:r>
              <a:rPr lang="en-US" dirty="0" err="1"/>
              <a:t>hasil</a:t>
            </a:r>
            <a:r>
              <a:rPr lang="en-US" dirty="0"/>
              <a:t> </a:t>
            </a:r>
            <a:r>
              <a:rPr lang="id-ID" dirty="0"/>
              <a:t>persilanganya berikut ini :</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r>
              <a:rPr lang="id-ID" dirty="0"/>
              <a:t>Jika putih dan besar merupakan sapi unggul maka keturunan sapi yang bersifat unggul terdapat pada nomor....</a:t>
            </a:r>
          </a:p>
          <a:p>
            <a:pPr marL="514350" lvl="0" indent="-514350">
              <a:buFont typeface="+mj-lt"/>
              <a:buAutoNum type="alphaUcPeriod"/>
            </a:pPr>
            <a:r>
              <a:rPr lang="id-ID" dirty="0"/>
              <a:t>2 , 3 dan 7</a:t>
            </a:r>
          </a:p>
          <a:p>
            <a:pPr marL="514350" lvl="0" indent="-514350">
              <a:buFont typeface="+mj-lt"/>
              <a:buAutoNum type="alphaUcPeriod"/>
            </a:pPr>
            <a:r>
              <a:rPr lang="id-ID" dirty="0"/>
              <a:t>2 , 5 dan 6</a:t>
            </a:r>
          </a:p>
          <a:p>
            <a:pPr marL="514350" lvl="0" indent="-514350">
              <a:buFont typeface="+mj-lt"/>
              <a:buAutoNum type="alphaUcPeriod"/>
            </a:pPr>
            <a:r>
              <a:rPr lang="id-ID" dirty="0"/>
              <a:t>3 , 4 dan 7</a:t>
            </a:r>
          </a:p>
          <a:p>
            <a:pPr marL="514350" lvl="0" indent="-514350">
              <a:buFont typeface="+mj-lt"/>
              <a:buAutoNum type="alphaUcPeriod"/>
            </a:pPr>
            <a:r>
              <a:rPr lang="id-ID" dirty="0"/>
              <a:t>4 , 7 dan 8</a:t>
            </a:r>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a:p>
            <a:pPr marL="0" indent="0">
              <a:buNone/>
            </a:pPr>
            <a:endParaRPr lang="id-ID" dirty="0"/>
          </a:p>
        </p:txBody>
      </p:sp>
      <p:graphicFrame>
        <p:nvGraphicFramePr>
          <p:cNvPr id="4" name="Table 4">
            <a:extLst>
              <a:ext uri="{FF2B5EF4-FFF2-40B4-BE49-F238E27FC236}">
                <a16:creationId xmlns:a16="http://schemas.microsoft.com/office/drawing/2014/main" id="{D3635D5A-085C-439A-81EC-2FA77C2C404A}"/>
              </a:ext>
            </a:extLst>
          </p:cNvPr>
          <p:cNvGraphicFramePr>
            <a:graphicFrameLocks noGrp="1"/>
          </p:cNvGraphicFramePr>
          <p:nvPr>
            <p:extLst>
              <p:ext uri="{D42A27DB-BD31-4B8C-83A1-F6EECF244321}">
                <p14:modId xmlns:p14="http://schemas.microsoft.com/office/powerpoint/2010/main" val="232593548"/>
              </p:ext>
            </p:extLst>
          </p:nvPr>
        </p:nvGraphicFramePr>
        <p:xfrm>
          <a:off x="1187624" y="1397000"/>
          <a:ext cx="6432375" cy="1999578"/>
        </p:xfrm>
        <a:graphic>
          <a:graphicData uri="http://schemas.openxmlformats.org/drawingml/2006/table">
            <a:tbl>
              <a:tblPr firstRow="1" bandRow="1">
                <a:tableStyleId>{5C22544A-7EE6-4342-B048-85BDC9FD1C3A}</a:tableStyleId>
              </a:tblPr>
              <a:tblGrid>
                <a:gridCol w="1286475">
                  <a:extLst>
                    <a:ext uri="{9D8B030D-6E8A-4147-A177-3AD203B41FA5}">
                      <a16:colId xmlns:a16="http://schemas.microsoft.com/office/drawing/2014/main" val="3358414557"/>
                    </a:ext>
                  </a:extLst>
                </a:gridCol>
                <a:gridCol w="1286475">
                  <a:extLst>
                    <a:ext uri="{9D8B030D-6E8A-4147-A177-3AD203B41FA5}">
                      <a16:colId xmlns:a16="http://schemas.microsoft.com/office/drawing/2014/main" val="1437532700"/>
                    </a:ext>
                  </a:extLst>
                </a:gridCol>
                <a:gridCol w="1286475">
                  <a:extLst>
                    <a:ext uri="{9D8B030D-6E8A-4147-A177-3AD203B41FA5}">
                      <a16:colId xmlns:a16="http://schemas.microsoft.com/office/drawing/2014/main" val="1435482371"/>
                    </a:ext>
                  </a:extLst>
                </a:gridCol>
                <a:gridCol w="1286475">
                  <a:extLst>
                    <a:ext uri="{9D8B030D-6E8A-4147-A177-3AD203B41FA5}">
                      <a16:colId xmlns:a16="http://schemas.microsoft.com/office/drawing/2014/main" val="336427646"/>
                    </a:ext>
                  </a:extLst>
                </a:gridCol>
                <a:gridCol w="1286475">
                  <a:extLst>
                    <a:ext uri="{9D8B030D-6E8A-4147-A177-3AD203B41FA5}">
                      <a16:colId xmlns:a16="http://schemas.microsoft.com/office/drawing/2014/main" val="1763048304"/>
                    </a:ext>
                  </a:extLst>
                </a:gridCol>
              </a:tblGrid>
              <a:tr h="485312">
                <a:tc>
                  <a:txBody>
                    <a:bodyPr/>
                    <a:lstStyle/>
                    <a:p>
                      <a:pPr marL="457200">
                        <a:lnSpc>
                          <a:spcPct val="115000"/>
                        </a:lnSpc>
                        <a:spcAft>
                          <a:spcPts val="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545454"/>
                          </a:solidFill>
                          <a:effectLst/>
                          <a:latin typeface="Arial" panose="020B0604020202020204" pitchFamily="34" charset="0"/>
                          <a:ea typeface="Calibri" panose="020F0502020204030204" pitchFamily="34" charset="0"/>
                          <a:cs typeface="Times New Roman" panose="02020603050405020304" pitchFamily="18" charset="0"/>
                        </a:rPr>
                        <a:t>♂</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en-US" sz="20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HB</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Hb</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hB</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100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hb</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5769897"/>
                  </a:ext>
                </a:extLst>
              </a:tr>
              <a:tr h="485312">
                <a:tc>
                  <a:txBody>
                    <a:bodyPr/>
                    <a:lstStyle/>
                    <a:p>
                      <a:pPr marL="457200" algn="ctr">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hB</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1</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2</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2790212"/>
                  </a:ext>
                </a:extLst>
              </a:tr>
              <a:tr h="485312">
                <a:tc>
                  <a:txBody>
                    <a:bodyPr/>
                    <a:lstStyle/>
                    <a:p>
                      <a:pPr marL="457200" algn="ctr">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hb</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5</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6</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0"/>
                        </a:spcAft>
                      </a:pPr>
                      <a:r>
                        <a:rPr lang="id-ID" sz="2000">
                          <a:effectLst/>
                          <a:latin typeface="Times New Roman" panose="02020603050405020304" pitchFamily="18" charset="0"/>
                          <a:ea typeface="Calibri" panose="020F0502020204030204" pitchFamily="34" charset="0"/>
                          <a:cs typeface="Times New Roman" panose="02020603050405020304" pitchFamily="18" charset="0"/>
                        </a:rPr>
                        <a:t>7</a:t>
                      </a:r>
                      <a:endParaRPr lang="id-ID"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15000"/>
                        </a:lnSpc>
                        <a:spcAft>
                          <a:spcPts val="1000"/>
                        </a:spcAft>
                      </a:pPr>
                      <a:r>
                        <a:rPr lang="id-ID" sz="2000" dirty="0">
                          <a:effectLst/>
                          <a:latin typeface="Times New Roman" panose="02020603050405020304" pitchFamily="18" charset="0"/>
                          <a:ea typeface="Calibri" panose="020F0502020204030204" pitchFamily="34" charset="0"/>
                          <a:cs typeface="Times New Roman" panose="02020603050405020304" pitchFamily="18" charset="0"/>
                        </a:rPr>
                        <a:t>8</a:t>
                      </a:r>
                      <a:endParaRPr lang="id-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8231964"/>
                  </a:ext>
                </a:extLst>
              </a:tr>
            </a:tbl>
          </a:graphicData>
        </a:graphic>
      </p:graphicFrame>
    </p:spTree>
    <p:extLst>
      <p:ext uri="{BB962C8B-B14F-4D97-AF65-F5344CB8AC3E}">
        <p14:creationId xmlns:p14="http://schemas.microsoft.com/office/powerpoint/2010/main" val="19365899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EC171-7E4D-47F3-A30B-D87843718D14}"/>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FD647C73-B5EA-4B23-8949-702B8AB6E8A1}"/>
              </a:ext>
            </a:extLst>
          </p:cNvPr>
          <p:cNvSpPr>
            <a:spLocks noGrp="1"/>
          </p:cNvSpPr>
          <p:nvPr>
            <p:ph idx="1"/>
          </p:nvPr>
        </p:nvSpPr>
        <p:spPr>
          <a:xfrm>
            <a:off x="457200" y="1052736"/>
            <a:ext cx="8229600" cy="5530626"/>
          </a:xfrm>
        </p:spPr>
        <p:txBody>
          <a:bodyPr>
            <a:normAutofit/>
          </a:bodyPr>
          <a:lstStyle/>
          <a:p>
            <a:pPr lvl="0"/>
            <a:r>
              <a:rPr lang="id-ID" dirty="0"/>
              <a:t>Disilangkan sapi jantan berbulu hitam berbadan besar ( HhBb ) dengan sapi betina berbulu putih berbadan besar (hhBb ) maka hasil keturunanya sapi berbulu putih berbadan besar(hhBB) adalah....</a:t>
            </a:r>
          </a:p>
          <a:p>
            <a:pPr marL="514350" lvl="0" indent="-514350">
              <a:buFont typeface="+mj-lt"/>
              <a:buAutoNum type="alphaUcPeriod"/>
            </a:pPr>
            <a:r>
              <a:rPr lang="id-ID" dirty="0"/>
              <a:t>12,5%</a:t>
            </a:r>
          </a:p>
          <a:p>
            <a:pPr marL="514350" lvl="0" indent="-514350">
              <a:buFont typeface="+mj-lt"/>
              <a:buAutoNum type="alphaUcPeriod"/>
            </a:pPr>
            <a:r>
              <a:rPr lang="id-ID" dirty="0"/>
              <a:t>25 %</a:t>
            </a:r>
          </a:p>
          <a:p>
            <a:pPr marL="514350" lvl="0" indent="-514350">
              <a:buFont typeface="+mj-lt"/>
              <a:buAutoNum type="alphaUcPeriod"/>
            </a:pPr>
            <a:r>
              <a:rPr lang="id-ID" dirty="0"/>
              <a:t>50%</a:t>
            </a:r>
          </a:p>
          <a:p>
            <a:pPr marL="514350" indent="-514350">
              <a:buFont typeface="+mj-lt"/>
              <a:buAutoNum type="alphaUcPeriod"/>
            </a:pPr>
            <a:r>
              <a:rPr lang="id-ID" dirty="0"/>
              <a:t>75%</a:t>
            </a:r>
          </a:p>
        </p:txBody>
      </p:sp>
    </p:spTree>
    <p:extLst>
      <p:ext uri="{BB962C8B-B14F-4D97-AF65-F5344CB8AC3E}">
        <p14:creationId xmlns:p14="http://schemas.microsoft.com/office/powerpoint/2010/main" val="741562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0"/>
            <a:r>
              <a:rPr lang="id-ID" dirty="0"/>
              <a:t>Disilangkan sapi jantan berbulu hitam berbadan besar ( HHBB ) dengan sapi betina berbulu putih berbadan kecil (hhbb ) maka dihasilkan keturunan pertama( F1) sapi berbulu hitam berbadan besar (HhBb ) semua, jika F1 disilangkan dengan sesamanya maka persentase hasil keturunan F2 yang berbulu putih dan berbadan besar adalah....</a:t>
            </a:r>
          </a:p>
          <a:p>
            <a:pPr marL="514350" lvl="0" indent="-514350">
              <a:buFont typeface="+mj-lt"/>
              <a:buAutoNum type="alphaUcPeriod"/>
            </a:pPr>
            <a:r>
              <a:rPr lang="id-ID" dirty="0"/>
              <a:t>6,25 %</a:t>
            </a:r>
          </a:p>
          <a:p>
            <a:pPr marL="514350" lvl="0" indent="-514350">
              <a:buFont typeface="+mj-lt"/>
              <a:buAutoNum type="alphaUcPeriod"/>
            </a:pPr>
            <a:r>
              <a:rPr lang="id-ID" dirty="0"/>
              <a:t>18,75%</a:t>
            </a:r>
          </a:p>
          <a:p>
            <a:pPr marL="514350" lvl="0" indent="-514350">
              <a:buFont typeface="+mj-lt"/>
              <a:buAutoNum type="alphaUcPeriod"/>
            </a:pPr>
            <a:r>
              <a:rPr lang="id-ID" dirty="0"/>
              <a:t>50,0%</a:t>
            </a:r>
          </a:p>
          <a:p>
            <a:pPr marL="514350" lvl="0" indent="-514350">
              <a:buFont typeface="+mj-lt"/>
              <a:buAutoNum type="alphaUcPeriod"/>
            </a:pPr>
            <a:r>
              <a:rPr lang="id-ID" dirty="0"/>
              <a:t>56,25%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Materi :</a:t>
            </a:r>
            <a:br>
              <a:rPr lang="id-ID" dirty="0"/>
            </a:br>
            <a:r>
              <a:rPr lang="id-ID" dirty="0"/>
              <a:t>- Biotehnologi untuk peningkatan kulitas pangan / lingkungan dan pelestarian MH </a:t>
            </a:r>
          </a:p>
        </p:txBody>
      </p:sp>
      <p:sp>
        <p:nvSpPr>
          <p:cNvPr id="3" name="Content Placeholder 2"/>
          <p:cNvSpPr>
            <a:spLocks noGrp="1"/>
          </p:cNvSpPr>
          <p:nvPr>
            <p:ph idx="1"/>
          </p:nvPr>
        </p:nvSpPr>
        <p:spPr>
          <a:xfrm>
            <a:off x="457200" y="3071810"/>
            <a:ext cx="8229600" cy="3054353"/>
          </a:xfrm>
        </p:spPr>
        <p:txBody>
          <a:bodyPr/>
          <a:lstStyle/>
          <a:p>
            <a:pPr marL="0" indent="0">
              <a:buNone/>
            </a:pPr>
            <a:r>
              <a:rPr lang="id-ID" dirty="0"/>
              <a:t>Indikator :</a:t>
            </a:r>
          </a:p>
          <a:p>
            <a:pPr marL="0" indent="0">
              <a:buFontTx/>
              <a:buChar char="-"/>
            </a:pPr>
            <a:r>
              <a:rPr lang="id-ID" dirty="0"/>
              <a:t>Menjelaskan pemanfaatan biotehnologi</a:t>
            </a:r>
          </a:p>
          <a:p>
            <a:pPr marL="0" indent="0">
              <a:buNone/>
            </a:pPr>
            <a:endParaRPr lang="id-ID" dirty="0"/>
          </a:p>
          <a:p>
            <a:endParaRPr lang="id-ID"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4333-78F6-4293-A802-59C4C5120509}"/>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FC5A3EFD-64CA-4497-926B-70596371A034}"/>
              </a:ext>
            </a:extLst>
          </p:cNvPr>
          <p:cNvSpPr>
            <a:spLocks noGrp="1"/>
          </p:cNvSpPr>
          <p:nvPr>
            <p:ph idx="1"/>
          </p:nvPr>
        </p:nvSpPr>
        <p:spPr/>
        <p:txBody>
          <a:bodyPr>
            <a:normAutofit fontScale="92500" lnSpcReduction="10000"/>
          </a:bodyPr>
          <a:lstStyle/>
          <a:p>
            <a:pPr lvl="0"/>
            <a:r>
              <a:rPr lang="id-ID" dirty="0"/>
              <a:t>Usaha yang dilakukan untuk meningkatkan kualitas dan kuantitas produksi pertanian dengan melakukan transgenik pada tanaman pangan, dampak negatif dari usaha ini adalah....</a:t>
            </a:r>
          </a:p>
          <a:p>
            <a:pPr marL="514350" lvl="0" indent="-514350">
              <a:buFont typeface="+mj-lt"/>
              <a:buAutoNum type="alphaUcPeriod"/>
            </a:pPr>
            <a:r>
              <a:rPr lang="id-ID" dirty="0"/>
              <a:t>Resistensi hama terhadap tanaman pangan</a:t>
            </a:r>
          </a:p>
          <a:p>
            <a:pPr marL="514350" lvl="0" indent="-514350">
              <a:buFont typeface="+mj-lt"/>
              <a:buAutoNum type="alphaUcPeriod"/>
            </a:pPr>
            <a:r>
              <a:rPr lang="id-ID" dirty="0"/>
              <a:t>Sifat buruk tanaman akan muncul kemabali</a:t>
            </a:r>
          </a:p>
          <a:p>
            <a:pPr marL="514350" lvl="0" indent="-514350">
              <a:buFont typeface="+mj-lt"/>
              <a:buAutoNum type="alphaUcPeriod"/>
            </a:pPr>
            <a:r>
              <a:rPr lang="id-ID" dirty="0"/>
              <a:t>Kehilangan plasma nutfah dari jenis tanaman</a:t>
            </a:r>
          </a:p>
          <a:p>
            <a:pPr marL="514350" lvl="0" indent="-514350">
              <a:buFont typeface="+mj-lt"/>
              <a:buAutoNum type="alphaUcPeriod"/>
            </a:pPr>
            <a:r>
              <a:rPr lang="id-ID" dirty="0"/>
              <a:t>Meningkatkan keanekagaman hayati pada lingkungan</a:t>
            </a:r>
          </a:p>
          <a:p>
            <a:pPr marL="0" indent="0">
              <a:buNone/>
            </a:pPr>
            <a:endParaRPr lang="id-ID" dirty="0"/>
          </a:p>
        </p:txBody>
      </p:sp>
    </p:spTree>
    <p:extLst>
      <p:ext uri="{BB962C8B-B14F-4D97-AF65-F5344CB8AC3E}">
        <p14:creationId xmlns:p14="http://schemas.microsoft.com/office/powerpoint/2010/main" val="1586050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599D-263A-4026-8E57-4EB9E086CB29}"/>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438A04E4-4B2A-4610-96BD-3EA163206355}"/>
              </a:ext>
            </a:extLst>
          </p:cNvPr>
          <p:cNvSpPr>
            <a:spLocks noGrp="1"/>
          </p:cNvSpPr>
          <p:nvPr>
            <p:ph idx="1"/>
          </p:nvPr>
        </p:nvSpPr>
        <p:spPr/>
        <p:txBody>
          <a:bodyPr>
            <a:normAutofit fontScale="92500" lnSpcReduction="20000"/>
          </a:bodyPr>
          <a:lstStyle/>
          <a:p>
            <a:pPr lvl="0"/>
            <a:r>
              <a:rPr lang="id-ID" dirty="0"/>
              <a:t>Jenis tanaman kacang K1 memiliki sifat umur sedang dan ukuran biji kacang besar sedangkan tanaman kacang T2 memilki sifat umur genjah dan ukuran biji kacang sedang maka tehnologi reproduksi modern yang dilakukan untuk mendapatkan tanaman kacang berukuran besar berumur pendek adalah....</a:t>
            </a:r>
          </a:p>
          <a:p>
            <a:pPr marL="514350" lvl="0" indent="-514350">
              <a:buFont typeface="+mj-lt"/>
              <a:buAutoNum type="alphaUcPeriod"/>
            </a:pPr>
            <a:r>
              <a:rPr lang="id-ID" dirty="0"/>
              <a:t>rekayasa genetik</a:t>
            </a:r>
          </a:p>
          <a:p>
            <a:pPr marL="514350" lvl="0" indent="-514350">
              <a:buFont typeface="+mj-lt"/>
              <a:buAutoNum type="alphaUcPeriod"/>
            </a:pPr>
            <a:r>
              <a:rPr lang="id-ID" dirty="0"/>
              <a:t>kultur jaringan </a:t>
            </a:r>
          </a:p>
          <a:p>
            <a:pPr marL="514350" lvl="0" indent="-514350">
              <a:buFont typeface="+mj-lt"/>
              <a:buAutoNum type="alphaUcPeriod"/>
            </a:pPr>
            <a:r>
              <a:rPr lang="id-ID" dirty="0"/>
              <a:t>hibridisasi</a:t>
            </a:r>
          </a:p>
          <a:p>
            <a:pPr marL="514350" lvl="0" indent="-514350">
              <a:buFont typeface="+mj-lt"/>
              <a:buAutoNum type="alphaUcPeriod"/>
            </a:pPr>
            <a:r>
              <a:rPr lang="id-ID" dirty="0"/>
              <a:t>inseminasi</a:t>
            </a:r>
          </a:p>
          <a:p>
            <a:pPr marL="0" indent="0">
              <a:buNone/>
            </a:pPr>
            <a:endParaRPr lang="id-ID" dirty="0"/>
          </a:p>
        </p:txBody>
      </p:sp>
    </p:spTree>
    <p:extLst>
      <p:ext uri="{BB962C8B-B14F-4D97-AF65-F5344CB8AC3E}">
        <p14:creationId xmlns:p14="http://schemas.microsoft.com/office/powerpoint/2010/main" val="15605539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77500" lnSpcReduction="20000"/>
          </a:bodyPr>
          <a:lstStyle/>
          <a:p>
            <a:pPr lvl="0"/>
            <a:r>
              <a:rPr lang="id-ID" dirty="0"/>
              <a:t>Di daerah tertentu banyak dihasilkan kedelai, maka dapat sebagai bahan untuk pembuatan tempe sehingga bisa memenuhi kebutuhan protein masyarakatnya, maka biotehnologi yang digunakan adalah .... </a:t>
            </a:r>
          </a:p>
          <a:p>
            <a:pPr marL="514350" lvl="0" indent="-514350">
              <a:buFont typeface="+mj-lt"/>
              <a:buAutoNum type="alphaUcPeriod"/>
            </a:pPr>
            <a:r>
              <a:rPr lang="id-ID" dirty="0"/>
              <a:t>Melakukan peragian untuk mengubah protein kedelai menjadi protein sederhana oleh  </a:t>
            </a:r>
            <a:r>
              <a:rPr lang="id-ID" i="1" dirty="0"/>
              <a:t>Rhizopus oryzae </a:t>
            </a:r>
            <a:endParaRPr lang="id-ID" dirty="0"/>
          </a:p>
          <a:p>
            <a:pPr marL="514350" lvl="0" indent="-514350">
              <a:buFont typeface="+mj-lt"/>
              <a:buAutoNum type="alphaUcPeriod"/>
            </a:pPr>
            <a:r>
              <a:rPr lang="id-ID" dirty="0"/>
              <a:t>Melakukan fermentasi untuk mengubah protein kedelai menjadi protein sederhana oleh </a:t>
            </a:r>
            <a:r>
              <a:rPr lang="id-ID" i="1" dirty="0"/>
              <a:t> Lactobacillus lactis</a:t>
            </a:r>
            <a:r>
              <a:rPr lang="id-ID" dirty="0"/>
              <a:t> </a:t>
            </a:r>
          </a:p>
          <a:p>
            <a:pPr marL="514350" lvl="0" indent="-514350">
              <a:buFont typeface="+mj-lt"/>
              <a:buAutoNum type="alphaUcPeriod"/>
            </a:pPr>
            <a:r>
              <a:rPr lang="id-ID" dirty="0"/>
              <a:t>Melakukan fermentasi untuk mengubah protein kedelai menjadi protein sederhana oleh </a:t>
            </a:r>
            <a:r>
              <a:rPr lang="id-ID" i="1" dirty="0"/>
              <a:t> Streptococcus lactis</a:t>
            </a:r>
            <a:r>
              <a:rPr lang="id-ID" dirty="0"/>
              <a:t> </a:t>
            </a:r>
          </a:p>
          <a:p>
            <a:pPr marL="514350" lvl="0" indent="-514350">
              <a:buFont typeface="+mj-lt"/>
              <a:buAutoNum type="alphaUcPeriod"/>
            </a:pPr>
            <a:r>
              <a:rPr lang="id-ID" dirty="0"/>
              <a:t>Melakukan peragian  untuk mengubah protein kedelai menjadi protein sederhana  oleh </a:t>
            </a:r>
            <a:r>
              <a:rPr lang="id-ID" i="1" dirty="0"/>
              <a:t> Saccharomyces cerviseae</a:t>
            </a:r>
            <a:r>
              <a:rPr lang="id-ID" dirty="0"/>
              <a:t> </a:t>
            </a:r>
          </a:p>
          <a:p>
            <a:endParaRPr lang="id-ID"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82726"/>
          </a:xfrm>
        </p:spPr>
        <p:txBody>
          <a:bodyPr>
            <a:normAutofit fontScale="90000"/>
          </a:bodyPr>
          <a:lstStyle/>
          <a:p>
            <a:r>
              <a:rPr lang="id-ID"/>
              <a:t>Materi</a:t>
            </a:r>
            <a:br>
              <a:rPr lang="id-ID"/>
            </a:br>
            <a:r>
              <a:rPr lang="id-ID"/>
              <a:t>- zat aditif</a:t>
            </a:r>
            <a:br>
              <a:rPr lang="id-ID"/>
            </a:br>
            <a:r>
              <a:rPr lang="id-ID"/>
              <a:t>zat adiktif dan psikotropika </a:t>
            </a:r>
            <a:endParaRPr lang="id-ID" dirty="0"/>
          </a:p>
        </p:txBody>
      </p:sp>
      <p:sp>
        <p:nvSpPr>
          <p:cNvPr id="3" name="Content Placeholder 2"/>
          <p:cNvSpPr>
            <a:spLocks noGrp="1"/>
          </p:cNvSpPr>
          <p:nvPr>
            <p:ph idx="1"/>
          </p:nvPr>
        </p:nvSpPr>
        <p:spPr>
          <a:xfrm>
            <a:off x="457200" y="2786058"/>
            <a:ext cx="8229600" cy="3340105"/>
          </a:xfrm>
        </p:spPr>
        <p:txBody>
          <a:bodyPr/>
          <a:lstStyle/>
          <a:p>
            <a:pPr algn="ctr">
              <a:buNone/>
            </a:pPr>
            <a:r>
              <a:rPr lang="id-ID"/>
              <a:t>Indikator</a:t>
            </a:r>
          </a:p>
          <a:p>
            <a:pPr>
              <a:buFontTx/>
              <a:buChar char="-"/>
            </a:pPr>
            <a:r>
              <a:rPr lang="id-ID"/>
              <a:t>mejelaskan fungsi zat aditif tertentu.</a:t>
            </a:r>
          </a:p>
          <a:p>
            <a:pPr>
              <a:buFontTx/>
              <a:buChar char="-"/>
            </a:pPr>
            <a:r>
              <a:rPr lang="id-ID"/>
              <a:t>Menjelaskan dampak zat adiktif dan psikotropika </a:t>
            </a:r>
          </a:p>
          <a:p>
            <a:pPr>
              <a:buNone/>
            </a:pPr>
            <a:endParaRPr lang="id-ID">
              <a:solidFill>
                <a:srgbClr val="FF0000"/>
              </a:solidFill>
            </a:endParaRPr>
          </a:p>
          <a:p>
            <a:endParaRPr lang="id-ID" dirty="0">
              <a:solidFill>
                <a:srgbClr val="FF0000"/>
              </a:solidFill>
            </a:endParaRPr>
          </a:p>
          <a:p>
            <a:endParaRPr lang="id-ID"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1660-1366-4416-B792-E8378A3F82D4}"/>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6DBDCF5A-6B96-41A1-97D7-C30A191771F2}"/>
              </a:ext>
            </a:extLst>
          </p:cNvPr>
          <p:cNvSpPr>
            <a:spLocks noGrp="1"/>
          </p:cNvSpPr>
          <p:nvPr>
            <p:ph idx="1"/>
          </p:nvPr>
        </p:nvSpPr>
        <p:spPr/>
        <p:txBody>
          <a:bodyPr>
            <a:normAutofit fontScale="70000" lnSpcReduction="20000"/>
          </a:bodyPr>
          <a:lstStyle/>
          <a:p>
            <a:pPr lvl="0"/>
            <a:r>
              <a:rPr lang="id-ID" dirty="0"/>
              <a:t>Jika komposisi minuman berikut :</a:t>
            </a:r>
          </a:p>
          <a:p>
            <a:pPr marL="514350" lvl="0" indent="-514350">
              <a:buFont typeface="+mj-lt"/>
              <a:buAutoNum type="arabicParenR"/>
            </a:pPr>
            <a:r>
              <a:rPr lang="id-ID" dirty="0"/>
              <a:t>Air </a:t>
            </a:r>
          </a:p>
          <a:p>
            <a:pPr marL="514350" lvl="0" indent="-514350">
              <a:buFont typeface="+mj-lt"/>
              <a:buAutoNum type="arabicParenR"/>
            </a:pPr>
            <a:r>
              <a:rPr lang="id-ID" dirty="0"/>
              <a:t>Gula pasir</a:t>
            </a:r>
          </a:p>
          <a:p>
            <a:pPr marL="514350" lvl="0" indent="-514350">
              <a:buFont typeface="+mj-lt"/>
              <a:buAutoNum type="arabicParenR"/>
            </a:pPr>
            <a:r>
              <a:rPr lang="id-ID" dirty="0"/>
              <a:t>Perisa jeruk </a:t>
            </a:r>
          </a:p>
          <a:p>
            <a:pPr marL="514350" lvl="0" indent="-514350">
              <a:buFont typeface="+mj-lt"/>
              <a:buAutoNum type="arabicParenR"/>
            </a:pPr>
            <a:r>
              <a:rPr lang="id-ID" dirty="0"/>
              <a:t>Tatrazine</a:t>
            </a:r>
          </a:p>
          <a:p>
            <a:pPr marL="514350" lvl="0" indent="-514350">
              <a:buFont typeface="+mj-lt"/>
              <a:buAutoNum type="arabicParenR"/>
            </a:pPr>
            <a:r>
              <a:rPr lang="id-ID" dirty="0"/>
              <a:t>Sakarin</a:t>
            </a:r>
          </a:p>
          <a:p>
            <a:pPr marL="514350" lvl="0" indent="-514350">
              <a:buFont typeface="+mj-lt"/>
              <a:buAutoNum type="arabicParenR"/>
            </a:pPr>
            <a:r>
              <a:rPr lang="id-ID" dirty="0"/>
              <a:t>Natrium benzoat</a:t>
            </a:r>
          </a:p>
          <a:p>
            <a:pPr marL="514350" lvl="0" indent="-514350">
              <a:buFont typeface="+mj-lt"/>
              <a:buAutoNum type="arabicParenR"/>
            </a:pPr>
            <a:r>
              <a:rPr lang="id-ID" dirty="0"/>
              <a:t>Asam sitrat</a:t>
            </a:r>
          </a:p>
          <a:p>
            <a:r>
              <a:rPr lang="id-ID" dirty="0"/>
              <a:t>Bahan yang berfungsi sebagai pewarna dan pengawet adalah ....</a:t>
            </a:r>
          </a:p>
          <a:p>
            <a:pPr marL="514350" lvl="0" indent="-514350">
              <a:buFont typeface="+mj-lt"/>
              <a:buAutoNum type="alphaUcPeriod"/>
            </a:pPr>
            <a:r>
              <a:rPr lang="id-ID" dirty="0"/>
              <a:t>3 dan 4</a:t>
            </a:r>
          </a:p>
          <a:p>
            <a:pPr marL="514350" lvl="0" indent="-514350">
              <a:buFont typeface="+mj-lt"/>
              <a:buAutoNum type="alphaUcPeriod"/>
            </a:pPr>
            <a:r>
              <a:rPr lang="id-ID" dirty="0"/>
              <a:t>4 dan 6</a:t>
            </a:r>
          </a:p>
          <a:p>
            <a:pPr marL="514350" lvl="0" indent="-514350">
              <a:buFont typeface="+mj-lt"/>
              <a:buAutoNum type="alphaUcPeriod"/>
            </a:pPr>
            <a:r>
              <a:rPr lang="id-ID" dirty="0"/>
              <a:t>5 dan 6</a:t>
            </a:r>
          </a:p>
          <a:p>
            <a:pPr marL="514350" lvl="0" indent="-514350">
              <a:buFont typeface="+mj-lt"/>
              <a:buAutoNum type="alphaUcPeriod"/>
            </a:pPr>
            <a:r>
              <a:rPr lang="id-ID" dirty="0"/>
              <a:t>5 dan 7</a:t>
            </a:r>
          </a:p>
          <a:p>
            <a:pPr marL="0" indent="0">
              <a:buNone/>
            </a:pPr>
            <a:endParaRPr lang="id-ID" dirty="0"/>
          </a:p>
        </p:txBody>
      </p:sp>
    </p:spTree>
    <p:extLst>
      <p:ext uri="{BB962C8B-B14F-4D97-AF65-F5344CB8AC3E}">
        <p14:creationId xmlns:p14="http://schemas.microsoft.com/office/powerpoint/2010/main" val="14704203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id-ID" dirty="0"/>
              <a:t>Perhatikan komposisi minuman adalah gula, asam sitrat,sodium siklamat, ekstrak jeruk dan tatrazine. Bahan yang berfungsi sebagai pemanis sintetis dan pewarna adalah....</a:t>
            </a:r>
          </a:p>
          <a:p>
            <a:pPr marL="514350" lvl="0" indent="-514350">
              <a:buFont typeface="+mj-lt"/>
              <a:buAutoNum type="alphaUcPeriod"/>
            </a:pPr>
            <a:r>
              <a:rPr lang="id-ID" dirty="0"/>
              <a:t>Gula dan ekstrak jeruk</a:t>
            </a:r>
          </a:p>
          <a:p>
            <a:pPr marL="514350" lvl="0" indent="-514350">
              <a:buFont typeface="+mj-lt"/>
              <a:buAutoNum type="alphaUcPeriod"/>
            </a:pPr>
            <a:r>
              <a:rPr lang="id-ID" dirty="0"/>
              <a:t>Asam sitrat dan tatrazine</a:t>
            </a:r>
          </a:p>
          <a:p>
            <a:pPr marL="514350" lvl="0" indent="-514350">
              <a:buFont typeface="+mj-lt"/>
              <a:buAutoNum type="alphaUcPeriod"/>
            </a:pPr>
            <a:r>
              <a:rPr lang="id-ID" dirty="0"/>
              <a:t>Sodium siklamat dan tatrazine</a:t>
            </a:r>
          </a:p>
          <a:p>
            <a:pPr marL="514350" lvl="0" indent="-514350">
              <a:buFont typeface="+mj-lt"/>
              <a:buAutoNum type="alphaUcPeriod"/>
            </a:pPr>
            <a:r>
              <a:rPr lang="id-ID" dirty="0"/>
              <a:t>Asam sitrat dan ekstrak jeruk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F71C-3066-416B-8141-352EAD501F49}"/>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F2DA4203-6685-4254-A75C-C9B384C15536}"/>
              </a:ext>
            </a:extLst>
          </p:cNvPr>
          <p:cNvSpPr>
            <a:spLocks noGrp="1"/>
          </p:cNvSpPr>
          <p:nvPr>
            <p:ph idx="1"/>
          </p:nvPr>
        </p:nvSpPr>
        <p:spPr/>
        <p:txBody>
          <a:bodyPr/>
          <a:lstStyle/>
          <a:p>
            <a:pPr lvl="0"/>
            <a:r>
              <a:rPr lang="id-ID" dirty="0"/>
              <a:t>Contoh zat adiktif yang termasuk dalam zat stimulan adalah ....</a:t>
            </a:r>
          </a:p>
          <a:p>
            <a:pPr marL="514350" lvl="0" indent="-514350">
              <a:buFont typeface="+mj-lt"/>
              <a:buAutoNum type="alphaUcPeriod"/>
            </a:pPr>
            <a:r>
              <a:rPr lang="id-ID" dirty="0"/>
              <a:t>LSD </a:t>
            </a:r>
          </a:p>
          <a:p>
            <a:pPr marL="514350" lvl="0" indent="-514350">
              <a:buFont typeface="+mj-lt"/>
              <a:buAutoNum type="alphaUcPeriod"/>
            </a:pPr>
            <a:r>
              <a:rPr lang="id-ID" dirty="0"/>
              <a:t>Kanabis</a:t>
            </a:r>
          </a:p>
          <a:p>
            <a:pPr marL="514350" lvl="0" indent="-514350">
              <a:buFont typeface="+mj-lt"/>
              <a:buAutoNum type="alphaUcPeriod"/>
            </a:pPr>
            <a:r>
              <a:rPr lang="id-ID"/>
              <a:t>Amfetamin</a:t>
            </a:r>
            <a:endParaRPr lang="id-ID" dirty="0"/>
          </a:p>
          <a:p>
            <a:pPr marL="514350" lvl="0" indent="-514350">
              <a:buFont typeface="+mj-lt"/>
              <a:buAutoNum type="alphaUcPeriod"/>
            </a:pPr>
            <a:r>
              <a:rPr lang="id-ID" dirty="0"/>
              <a:t>Barbiturat</a:t>
            </a:r>
          </a:p>
          <a:p>
            <a:pPr marL="0" indent="0">
              <a:buNone/>
            </a:pPr>
            <a:endParaRPr lang="id-ID" dirty="0"/>
          </a:p>
        </p:txBody>
      </p:sp>
    </p:spTree>
    <p:extLst>
      <p:ext uri="{BB962C8B-B14F-4D97-AF65-F5344CB8AC3E}">
        <p14:creationId xmlns:p14="http://schemas.microsoft.com/office/powerpoint/2010/main" val="1721758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lvl="0"/>
            <a:r>
              <a:rPr lang="id-ID" dirty="0"/>
              <a:t>zat adiktif yang mengakibatkan menurunkan fungsi saraf dan iritasi pada lambung adalah ....</a:t>
            </a:r>
          </a:p>
          <a:p>
            <a:pPr marL="514350" lvl="0" indent="-514350">
              <a:buFont typeface="+mj-lt"/>
              <a:buAutoNum type="alphaUcPeriod"/>
            </a:pPr>
            <a:r>
              <a:rPr lang="id-ID" dirty="0"/>
              <a:t>Alkohol</a:t>
            </a:r>
          </a:p>
          <a:p>
            <a:pPr marL="514350" lvl="0" indent="-514350">
              <a:buFont typeface="+mj-lt"/>
              <a:buAutoNum type="alphaUcPeriod"/>
            </a:pPr>
            <a:r>
              <a:rPr lang="en-US" dirty="0" err="1"/>
              <a:t>ekstasi</a:t>
            </a:r>
            <a:endParaRPr lang="id-ID" dirty="0"/>
          </a:p>
          <a:p>
            <a:pPr marL="514350" lvl="0" indent="-514350">
              <a:buFont typeface="+mj-lt"/>
              <a:buAutoNum type="alphaUcPeriod"/>
            </a:pPr>
            <a:r>
              <a:rPr lang="id-ID" dirty="0"/>
              <a:t>ganja </a:t>
            </a:r>
          </a:p>
          <a:p>
            <a:pPr marL="514350" lvl="0" indent="-514350">
              <a:buFont typeface="+mj-lt"/>
              <a:buAutoNum type="alphaUcPeriod"/>
            </a:pPr>
            <a:r>
              <a:rPr lang="id-ID" dirty="0"/>
              <a:t>sabu</a:t>
            </a:r>
          </a:p>
          <a:p>
            <a:pPr lvl="0"/>
            <a:endParaRPr lang="id-ID"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lvl="0"/>
            <a:r>
              <a:rPr lang="id-ID" dirty="0"/>
              <a:t>Gangguan fisiologi pada para pecandu putaw adalah....</a:t>
            </a:r>
          </a:p>
          <a:p>
            <a:pPr marL="514350" lvl="0" indent="-514350">
              <a:buFont typeface="+mj-lt"/>
              <a:buAutoNum type="alphaUcPeriod"/>
            </a:pPr>
            <a:r>
              <a:rPr lang="id-ID" dirty="0"/>
              <a:t>Pupil membesar</a:t>
            </a:r>
          </a:p>
          <a:p>
            <a:pPr marL="514350" lvl="0" indent="-514350">
              <a:buFont typeface="+mj-lt"/>
              <a:buAutoNum type="alphaUcPeriod"/>
            </a:pPr>
            <a:r>
              <a:rPr lang="id-ID" dirty="0"/>
              <a:t>Sesak nafas</a:t>
            </a:r>
          </a:p>
          <a:p>
            <a:pPr marL="514350" lvl="0" indent="-514350">
              <a:buFont typeface="+mj-lt"/>
              <a:buAutoNum type="alphaUcPeriod"/>
            </a:pPr>
            <a:r>
              <a:rPr lang="id-ID" dirty="0"/>
              <a:t>Denyut nadi melemah </a:t>
            </a:r>
          </a:p>
          <a:p>
            <a:pPr marL="514350" lvl="0" indent="-514350">
              <a:buFont typeface="+mj-lt"/>
              <a:buAutoNum type="alphaUcPeriod"/>
            </a:pPr>
            <a:r>
              <a:rPr lang="id-ID" dirty="0"/>
              <a:t>Tekanan darah meningkat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8577</TotalTime>
  <Words>3712</Words>
  <Application>Microsoft Office PowerPoint</Application>
  <PresentationFormat>On-screen Show (4:3)</PresentationFormat>
  <Paragraphs>799</Paragraphs>
  <Slides>84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Calibri</vt:lpstr>
      <vt:lpstr>Times New Roman</vt:lpstr>
      <vt:lpstr>Office Theme</vt:lpstr>
      <vt:lpstr>PREDIKSI DAN ANALISIS MATERI ESENSIAL  UN-IPA BIO  TAHUN 2020</vt:lpstr>
      <vt:lpstr>Materi UN IPA- BIOLOGI</vt:lpstr>
      <vt:lpstr>  Materi : Benda biotik dan abiotik</vt:lpstr>
      <vt:lpstr>PowerPoint Presentation</vt:lpstr>
      <vt:lpstr>PowerPoint Presentation</vt:lpstr>
      <vt:lpstr>Contoh </vt:lpstr>
      <vt:lpstr>Materi: Ciri makhluk hidup</vt:lpstr>
      <vt:lpstr>PowerPoint Presentation</vt:lpstr>
      <vt:lpstr>contoh</vt:lpstr>
      <vt:lpstr>PowerPoint Presentation</vt:lpstr>
      <vt:lpstr>Materi :  Sel tumbuhan dan sel hewan</vt:lpstr>
      <vt:lpstr>PowerPoint Presentation</vt:lpstr>
      <vt:lpstr>PowerPoint Presentation</vt:lpstr>
      <vt:lpstr>PowerPoint Presentation</vt:lpstr>
      <vt:lpstr>Materi : - Rantai dan jaring-jaring makanan - simbiosis</vt:lpstr>
      <vt:lpstr>Contoh </vt:lpstr>
      <vt:lpstr>PowerPoint Presentation</vt:lpstr>
      <vt:lpstr>PowerPoint Presentation</vt:lpstr>
      <vt:lpstr>PowerPoint Presentation</vt:lpstr>
      <vt:lpstr>PowerPoint Presentation</vt:lpstr>
      <vt:lpstr>Materi : - Usaha pencegahan pencemaran dan     kerusakan lingkungan </vt:lpstr>
      <vt:lpstr>PowerPoint Presentation</vt:lpstr>
      <vt:lpstr>PowerPoint Presentation</vt:lpstr>
      <vt:lpstr>PowerPoint Presentation</vt:lpstr>
      <vt:lpstr>Contoh :</vt:lpstr>
      <vt:lpstr>Materi : - Kunci determinasi makhluk hidup - Dasar pengelompokan makhluk  hidup</vt:lpstr>
      <vt:lpstr>Contoh </vt:lpstr>
      <vt:lpstr>Contoh</vt:lpstr>
      <vt:lpstr>PowerPoint Presentation</vt:lpstr>
      <vt:lpstr>Contoh </vt:lpstr>
      <vt:lpstr>Materi : Otot, tulang dan persendian</vt:lpstr>
      <vt:lpstr>PowerPoint Presentation</vt:lpstr>
      <vt:lpstr>PowerPoint Presentation</vt:lpstr>
      <vt:lpstr>PowerPoint Presentation</vt:lpstr>
      <vt:lpstr>Materi : - gangguan organ pencenaan  </vt:lpstr>
      <vt:lpstr>PowerPoint Presentation</vt:lpstr>
      <vt:lpstr>Contoh </vt:lpstr>
      <vt:lpstr>PowerPoint Presentation</vt:lpstr>
      <vt:lpstr>PowerPoint Presentation</vt:lpstr>
      <vt:lpstr>Contoh</vt:lpstr>
      <vt:lpstr>Contoh </vt:lpstr>
      <vt:lpstr>PowerPoint Presentation</vt:lpstr>
      <vt:lpstr>PowerPoint Presentation</vt:lpstr>
      <vt:lpstr>Materi : Proses pernafasan dan percobaannya </vt:lpstr>
      <vt:lpstr>PowerPoint Presentation</vt:lpstr>
      <vt:lpstr>PowerPoint Presentation</vt:lpstr>
      <vt:lpstr>PowerPoint Presentation</vt:lpstr>
      <vt:lpstr>Materi :  - proses pada organ ekskresi - gangguan/ penyakit sistem ekskresi </vt:lpstr>
      <vt:lpstr>PowerPoint Presentation</vt:lpstr>
      <vt:lpstr> </vt:lpstr>
      <vt:lpstr>Contoh</vt:lpstr>
      <vt:lpstr>PowerPoint Presentation</vt:lpstr>
      <vt:lpstr>Materi : - organ reproduksi </vt:lpstr>
      <vt:lpstr>PowerPoint Presentation</vt:lpstr>
      <vt:lpstr>Contoh </vt:lpstr>
      <vt:lpstr>PowerPoint Presentation</vt:lpstr>
      <vt:lpstr>PowerPoint Presentation</vt:lpstr>
      <vt:lpstr>Materi :  struktur dan fungsi jaringan tumbuhan   </vt:lpstr>
      <vt:lpstr>PowerPoint Presentation</vt:lpstr>
      <vt:lpstr>PowerPoint Presentation</vt:lpstr>
      <vt:lpstr>PowerPoint Presentation</vt:lpstr>
      <vt:lpstr>PowerPoint Presentation</vt:lpstr>
      <vt:lpstr>Materi : fotosintesis </vt:lpstr>
      <vt:lpstr>PowerPoint Presentation</vt:lpstr>
      <vt:lpstr>PowerPoint Presentation</vt:lpstr>
      <vt:lpstr>Contoh</vt:lpstr>
      <vt:lpstr>Materi :  perkembangbikan dan seleksi alam pada makhluk hidup</vt:lpstr>
      <vt:lpstr>PowerPoint Presentation</vt:lpstr>
      <vt:lpstr>contoh</vt:lpstr>
      <vt:lpstr>Materi : Persilangan </vt:lpstr>
      <vt:lpstr>PowerPoint Presentation</vt:lpstr>
      <vt:lpstr>PowerPoint Presentation</vt:lpstr>
      <vt:lpstr>PowerPoint Presentation</vt:lpstr>
      <vt:lpstr>PowerPoint Presentation</vt:lpstr>
      <vt:lpstr>Materi : - Biotehnologi untuk peningkatan kulitas pangan / lingkungan dan pelestarian MH </vt:lpstr>
      <vt:lpstr>PowerPoint Presentation</vt:lpstr>
      <vt:lpstr>PowerPoint Presentation</vt:lpstr>
      <vt:lpstr>PowerPoint Presentation</vt:lpstr>
      <vt:lpstr>Materi - zat aditif zat adiktif dan psikotropika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MATERI ESENSIAL  UN-IPA BIOKIM</dc:title>
  <dc:creator>hadi</dc:creator>
  <cp:lastModifiedBy>acer</cp:lastModifiedBy>
  <cp:revision>509</cp:revision>
  <dcterms:created xsi:type="dcterms:W3CDTF">2011-12-21T07:55:22Z</dcterms:created>
  <dcterms:modified xsi:type="dcterms:W3CDTF">2019-11-02T03:56:16Z</dcterms:modified>
</cp:coreProperties>
</file>