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notesMasterIdLst>
    <p:notesMasterId r:id="rId94"/>
  </p:notesMasterIdLst>
  <p:sldIdLst>
    <p:sldId id="256" r:id="rId2"/>
    <p:sldId id="361" r:id="rId3"/>
    <p:sldId id="325" r:id="rId4"/>
    <p:sldId id="327" r:id="rId5"/>
    <p:sldId id="323" r:id="rId6"/>
    <p:sldId id="329" r:id="rId7"/>
    <p:sldId id="330" r:id="rId8"/>
    <p:sldId id="257" r:id="rId9"/>
    <p:sldId id="278" r:id="rId10"/>
    <p:sldId id="279" r:id="rId11"/>
    <p:sldId id="331" r:id="rId12"/>
    <p:sldId id="258" r:id="rId13"/>
    <p:sldId id="280" r:id="rId14"/>
    <p:sldId id="352" r:id="rId15"/>
    <p:sldId id="356" r:id="rId16"/>
    <p:sldId id="259" r:id="rId17"/>
    <p:sldId id="281" r:id="rId18"/>
    <p:sldId id="283" r:id="rId19"/>
    <p:sldId id="284" r:id="rId20"/>
    <p:sldId id="357" r:id="rId21"/>
    <p:sldId id="260" r:id="rId22"/>
    <p:sldId id="334" r:id="rId23"/>
    <p:sldId id="285" r:id="rId24"/>
    <p:sldId id="286" r:id="rId25"/>
    <p:sldId id="261" r:id="rId26"/>
    <p:sldId id="333" r:id="rId27"/>
    <p:sldId id="287" r:id="rId28"/>
    <p:sldId id="332" r:id="rId29"/>
    <p:sldId id="288" r:id="rId30"/>
    <p:sldId id="262" r:id="rId31"/>
    <p:sldId id="289" r:id="rId32"/>
    <p:sldId id="290" r:id="rId33"/>
    <p:sldId id="263" r:id="rId34"/>
    <p:sldId id="354" r:id="rId35"/>
    <p:sldId id="294" r:id="rId36"/>
    <p:sldId id="292" r:id="rId37"/>
    <p:sldId id="291" r:id="rId38"/>
    <p:sldId id="264" r:id="rId39"/>
    <p:sldId id="337" r:id="rId40"/>
    <p:sldId id="295" r:id="rId41"/>
    <p:sldId id="342" r:id="rId42"/>
    <p:sldId id="265" r:id="rId43"/>
    <p:sldId id="362" r:id="rId44"/>
    <p:sldId id="364" r:id="rId45"/>
    <p:sldId id="358" r:id="rId46"/>
    <p:sldId id="343" r:id="rId47"/>
    <p:sldId id="344" r:id="rId48"/>
    <p:sldId id="266" r:id="rId49"/>
    <p:sldId id="345" r:id="rId50"/>
    <p:sldId id="347" r:id="rId51"/>
    <p:sldId id="348" r:id="rId52"/>
    <p:sldId id="351" r:id="rId53"/>
    <p:sldId id="349" r:id="rId54"/>
    <p:sldId id="350" r:id="rId55"/>
    <p:sldId id="346" r:id="rId56"/>
    <p:sldId id="267" r:id="rId57"/>
    <p:sldId id="297" r:id="rId58"/>
    <p:sldId id="299" r:id="rId59"/>
    <p:sldId id="298" r:id="rId60"/>
    <p:sldId id="338" r:id="rId61"/>
    <p:sldId id="339" r:id="rId62"/>
    <p:sldId id="340" r:id="rId63"/>
    <p:sldId id="268" r:id="rId64"/>
    <p:sldId id="336" r:id="rId65"/>
    <p:sldId id="300" r:id="rId66"/>
    <p:sldId id="270" r:id="rId67"/>
    <p:sldId id="301" r:id="rId68"/>
    <p:sldId id="269" r:id="rId69"/>
    <p:sldId id="302" r:id="rId70"/>
    <p:sldId id="271" r:id="rId71"/>
    <p:sldId id="303" r:id="rId72"/>
    <p:sldId id="304" r:id="rId73"/>
    <p:sldId id="272" r:id="rId74"/>
    <p:sldId id="305" r:id="rId75"/>
    <p:sldId id="310" r:id="rId76"/>
    <p:sldId id="335" r:id="rId77"/>
    <p:sldId id="317" r:id="rId78"/>
    <p:sldId id="277" r:id="rId79"/>
    <p:sldId id="321" r:id="rId80"/>
    <p:sldId id="316" r:id="rId81"/>
    <p:sldId id="311" r:id="rId82"/>
    <p:sldId id="312" r:id="rId83"/>
    <p:sldId id="313" r:id="rId84"/>
    <p:sldId id="273" r:id="rId85"/>
    <p:sldId id="314" r:id="rId86"/>
    <p:sldId id="319" r:id="rId87"/>
    <p:sldId id="275" r:id="rId88"/>
    <p:sldId id="306" r:id="rId89"/>
    <p:sldId id="307" r:id="rId90"/>
    <p:sldId id="308" r:id="rId91"/>
    <p:sldId id="309" r:id="rId92"/>
    <p:sldId id="276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9" autoAdjust="0"/>
    <p:restoredTop sz="94660"/>
  </p:normalViewPr>
  <p:slideViewPr>
    <p:cSldViewPr snapToGrid="0">
      <p:cViewPr varScale="1">
        <p:scale>
          <a:sx n="77" d="100"/>
          <a:sy n="77" d="100"/>
        </p:scale>
        <p:origin x="90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E96E0-7499-4FD9-ABC5-8704FC35E02D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F9A3C-B981-40F3-B64B-FF554AB73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6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4C30E3-5ED2-4A1D-91A1-8EC51A90CCD7}" type="slidenum">
              <a:rPr lang="en-US" smtClean="0"/>
              <a:pPr>
                <a:spcBef>
                  <a:spcPct val="0"/>
                </a:spcBef>
              </a:pPr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3106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22FAC5-B1C2-4494-A918-EFF2119AD798}" type="slidenum">
              <a:rPr lang="id-ID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id-ID" altLang="en-US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59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64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23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42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34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53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89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27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1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92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58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32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39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05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8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48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64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B644AC7-74A2-498A-A9A1-BB7E2BE9E92A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B73E5-3CDC-4165-915A-04A6BDBBE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35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1.bp.blogspot.com/-0SX5iSdCD_Y/UvX83mxs2DI/AAAAAAAAIy8/43Xc_EzTODY/s1600/katrol+bergerak.png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3.bp.blogspot.com/-edTD2wlcfWY/VHPP9B_shMI/AAAAAAAAAHg/jignqKO2iOI/s1600/miring1.jpg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fisikazone.com/resonansi/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odokter.com/ketika-anak-terlambat-bicara" TargetMode="Externa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1.bp.blogspot.com/-hP6ESMYTzHw/VoXbecxqxGI/AAAAAAAAxBo/K6e7mn_gnTU/s1600/matahari.jpg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0791" y="519953"/>
            <a:ext cx="8825658" cy="332958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PREDIKSI UN </a:t>
            </a:r>
            <a:b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19-20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11788" y="4975412"/>
            <a:ext cx="4637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>
                <a:latin typeface="Arial Black" panose="020B0A04020102020204" pitchFamily="34" charset="0"/>
              </a:rPr>
              <a:t>Dr. SRI SULASTRI</a:t>
            </a:r>
            <a:endParaRPr lang="en-US" sz="36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899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FOTO BU LASTRI DENGAN PRESIDEN\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889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733801" y="533400"/>
            <a:ext cx="725711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44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PREDIKSI UN </a:t>
            </a:r>
            <a:r>
              <a:rPr lang="en-US" sz="54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2019-2020</a:t>
            </a:r>
            <a:endParaRPr lang="en-US" sz="54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54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Ok</a:t>
            </a:r>
            <a:endParaRPr lang="en-US" sz="5400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4038600" y="2743201"/>
            <a:ext cx="4987178" cy="132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98" tIns="45699" rIns="91398" bIns="45699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i="1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DR. SRI SULASTRI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4800" b="1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0815.100.10.877</a:t>
            </a:r>
          </a:p>
        </p:txBody>
      </p:sp>
    </p:spTree>
    <p:extLst>
      <p:ext uri="{BB962C8B-B14F-4D97-AF65-F5344CB8AC3E}">
        <p14:creationId xmlns:p14="http://schemas.microsoft.com/office/powerpoint/2010/main" val="2862389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xmlns="" id="{CA78A6CF-2383-450F-BC2F-E04D1A7E6A1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" y="1"/>
          <a:ext cx="11747500" cy="128174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852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622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1938">
                <a:tc>
                  <a:txBody>
                    <a:bodyPr/>
                    <a:lstStyle/>
                    <a:p>
                      <a:r>
                        <a:rPr lang="en-US" sz="3600" b="0" dirty="0" err="1">
                          <a:solidFill>
                            <a:srgbClr val="FFFF00"/>
                          </a:solidFill>
                          <a:latin typeface="Aharoni" pitchFamily="2" charset="-79"/>
                          <a:cs typeface="Aharoni" pitchFamily="2" charset="-79"/>
                        </a:rPr>
                        <a:t>Nama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</a:p>
                  </a:txBody>
                  <a:tcPr marL="99054" marR="99054" marT="31649" marB="31649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baseline="0">
                          <a:solidFill>
                            <a:srgbClr val="FFFF00"/>
                          </a:solidFill>
                          <a:latin typeface="Aharoni" pitchFamily="2" charset="-79"/>
                          <a:cs typeface="Aharoni" pitchFamily="2" charset="-79"/>
                        </a:rPr>
                        <a:t>    </a:t>
                      </a:r>
                      <a:r>
                        <a:rPr lang="en-US" sz="3600" b="0" baseline="0" smtClean="0">
                          <a:solidFill>
                            <a:srgbClr val="FFFF00"/>
                          </a:solidFill>
                          <a:latin typeface="Aharoni" pitchFamily="2" charset="-79"/>
                          <a:cs typeface="Aharoni" pitchFamily="2" charset="-79"/>
                        </a:rPr>
                        <a:t>Dr. SRI </a:t>
                      </a:r>
                      <a:r>
                        <a:rPr lang="en-US" sz="3600" b="0" baseline="0" dirty="0">
                          <a:solidFill>
                            <a:srgbClr val="FFFF00"/>
                          </a:solidFill>
                          <a:latin typeface="Aharoni" pitchFamily="2" charset="-79"/>
                          <a:cs typeface="Aharoni" pitchFamily="2" charset="-79"/>
                        </a:rPr>
                        <a:t>SULASTRI, </a:t>
                      </a:r>
                      <a:endParaRPr lang="en-US" sz="3600" b="0" dirty="0">
                        <a:solidFill>
                          <a:srgbClr val="FFFF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99054" marR="99054" marT="31649" marB="31649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9324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Aharoni" pitchFamily="2" charset="-79"/>
                          <a:cs typeface="Aharoni" pitchFamily="2" charset="-79"/>
                        </a:rPr>
                        <a:t>PRESTASI</a:t>
                      </a:r>
                    </a:p>
                  </a:txBody>
                  <a:tcPr marL="99054" marR="99054" marT="31649" marB="31649"/>
                </a:tc>
                <a:tc>
                  <a:txBody>
                    <a:bodyPr/>
                    <a:lstStyle/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Intrukstur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Fis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.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Tk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Nasional</a:t>
                      </a:r>
                      <a:endParaRPr lang="en-US" sz="1800" b="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Penulis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Modul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SMP Terbuka,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Kejar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Paket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B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(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Pustekom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),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Buku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IPA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Terpadu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(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Erlangga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), CD UNBK (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Erlangga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)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Penulis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soal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UN di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Puspendik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Tim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Teknis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IPA-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Fisika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Kemdikbud</a:t>
                      </a:r>
                      <a:endParaRPr lang="en-US" sz="1800" b="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Tim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Pengembang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Kurikulum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(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Puskur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)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Lolos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Audisi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N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Sumber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Pesona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Fisika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(TVRI)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Lolos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Audisi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N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Sumber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TV UN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Siapa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Takut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(TV Bogor)</a:t>
                      </a:r>
                      <a:endParaRPr lang="en-US" sz="1800" b="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Juara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I G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uru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Berpretasi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Tkt.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Nas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. Th. 2008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Penerima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Garoda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Aword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,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Tahun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2009</a:t>
                      </a:r>
                    </a:p>
                    <a:p>
                      <a:pPr marL="365125" indent="-365125">
                        <a:buFont typeface="+mj-lt"/>
                        <a:buAutoNum type="arabicPeriod"/>
                      </a:pP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Penerima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Satya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Lencana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Maha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Bintang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 Bid.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Pendidikan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(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Penghargaan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T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ertinggi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) 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dari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Presiden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RI,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2010</a:t>
                      </a:r>
                    </a:p>
                    <a:p>
                      <a:pPr marL="365125" indent="-365125">
                        <a:buFont typeface="+mj-lt"/>
                        <a:buNone/>
                        <a:tabLst>
                          <a:tab pos="365125" algn="l"/>
                        </a:tabLst>
                      </a:pP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11. 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Kepala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Sekolah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Berprestasi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tk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Nas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. 2013</a:t>
                      </a:r>
                    </a:p>
                    <a:p>
                      <a:pPr marL="341313" indent="-341313">
                        <a:buFont typeface="+mj-lt"/>
                        <a:buNone/>
                      </a:pP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12. 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Juara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II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Lomba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Tata </a:t>
                      </a:r>
                      <a:r>
                        <a:rPr lang="en-US" sz="1800" b="0" dirty="0" err="1">
                          <a:latin typeface="Aharoni" pitchFamily="2" charset="-79"/>
                          <a:cs typeface="Aharoni" pitchFamily="2" charset="-79"/>
                        </a:rPr>
                        <a:t>Kelola</a:t>
                      </a:r>
                      <a:r>
                        <a:rPr lang="en-US" sz="1800" b="0" dirty="0">
                          <a:latin typeface="Aharoni" pitchFamily="2" charset="-79"/>
                          <a:cs typeface="Aharoni" pitchFamily="2" charset="-79"/>
                        </a:rPr>
                        <a:t> Dana  BOS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SMP Tk.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Nasional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Agustus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2015</a:t>
                      </a:r>
                    </a:p>
                    <a:p>
                      <a:pPr marL="287338" indent="-287338">
                        <a:buFont typeface="+mj-lt"/>
                        <a:buNone/>
                      </a:pP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13.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Peraik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Kepala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Sekolah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Berintegritas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Tingkat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Nasional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,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Tahun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2015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14.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Konsultan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  <a:r>
                        <a:rPr lang="en-US" sz="1800" b="0" baseline="0" dirty="0" err="1">
                          <a:latin typeface="Aharoni" pitchFamily="2" charset="-79"/>
                          <a:cs typeface="Aharoni" pitchFamily="2" charset="-79"/>
                        </a:rPr>
                        <a:t>Erlangga</a:t>
                      </a:r>
                      <a:r>
                        <a:rPr lang="en-US" sz="1800" b="0" baseline="0" dirty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Jakarta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15. </a:t>
                      </a:r>
                      <a:r>
                        <a:rPr lang="en-US" sz="1800" b="0" baseline="0" dirty="0" err="1" smtClean="0">
                          <a:latin typeface="Aharoni" pitchFamily="2" charset="-79"/>
                          <a:cs typeface="Aharoni" pitchFamily="2" charset="-79"/>
                        </a:rPr>
                        <a:t>Kepala</a:t>
                      </a: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 smtClean="0">
                          <a:latin typeface="Aharoni" pitchFamily="2" charset="-79"/>
                          <a:cs typeface="Aharoni" pitchFamily="2" charset="-79"/>
                        </a:rPr>
                        <a:t>Sekolah</a:t>
                      </a: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 smtClean="0">
                          <a:latin typeface="Aharoni" pitchFamily="2" charset="-79"/>
                          <a:cs typeface="Aharoni" pitchFamily="2" charset="-79"/>
                        </a:rPr>
                        <a:t>Kafila</a:t>
                      </a: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 </a:t>
                      </a:r>
                      <a:r>
                        <a:rPr lang="en-US" sz="1800" b="0" baseline="0" dirty="0" err="1" smtClean="0">
                          <a:latin typeface="Aharoni" pitchFamily="2" charset="-79"/>
                          <a:cs typeface="Aharoni" pitchFamily="2" charset="-79"/>
                        </a:rPr>
                        <a:t>Internasional</a:t>
                      </a:r>
                      <a:r>
                        <a:rPr lang="en-US" sz="1800" b="0" baseline="0" dirty="0" smtClean="0">
                          <a:latin typeface="Aharoni" pitchFamily="2" charset="-79"/>
                          <a:cs typeface="Aharoni" pitchFamily="2" charset="-79"/>
                        </a:rPr>
                        <a:t> Islamic School (SMP Full Day)</a:t>
                      </a:r>
                      <a:endParaRPr lang="en-US" sz="1800" b="0" baseline="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marL="457200" indent="-457200">
                        <a:buFont typeface="+mj-lt"/>
                        <a:buAutoNum type="arabicPeriod" startAt="4"/>
                      </a:pPr>
                      <a:endParaRPr lang="en-US" sz="1800" b="0" dirty="0"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marL="514350" indent="-514350">
                        <a:buFont typeface="+mj-lt"/>
                        <a:buNone/>
                      </a:pPr>
                      <a:endParaRPr lang="en-US" sz="1800" baseline="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99054" marR="99054" marT="31649" marB="3164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36213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Aharoni" pitchFamily="2" charset="-79"/>
                          <a:cs typeface="Aharoni" pitchFamily="2" charset="-79"/>
                        </a:rPr>
                        <a:t>  </a:t>
                      </a:r>
                    </a:p>
                  </a:txBody>
                  <a:tcPr marL="99054" marR="99054" marT="31649" marB="31649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endParaRPr lang="en-US" sz="2800" baseline="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99054" marR="99054" marT="31649" marB="3164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2304" name="Picture 2" descr="D:\Foto b sri sulastri dg presiden\_DSC05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6" y="5083176"/>
            <a:ext cx="2640013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22" descr="D:\Foto b sri sulastri dg presiden\HAR_29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2350"/>
            <a:ext cx="26114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21" descr="C:\Users\smp 73\Pictures\TANDA JASA\P10309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225" y="5592764"/>
            <a:ext cx="3379788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25" descr="G:\FOTO BU LASTRI DENGAN PRESIDEN\00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6" y="3138488"/>
            <a:ext cx="2640013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26" descr="G:\FOTO BU LASTRI DENGAN PRESIDEN\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5592763"/>
            <a:ext cx="29940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88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3915746" y="1"/>
            <a:ext cx="36667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2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ts val="400"/>
              </a:spcBef>
              <a:buClr>
                <a:schemeClr val="accent2"/>
              </a:buClr>
              <a:buSzPct val="90000"/>
              <a:buChar char="•"/>
              <a:defRPr sz="2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dirty="0">
                <a:latin typeface="Aharoni" pitchFamily="2" charset="-79"/>
                <a:cs typeface="Aharoni" pitchFamily="2" charset="-79"/>
              </a:rPr>
              <a:t>DIA TELAH PERGI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643943" y="584776"/>
            <a:ext cx="11191741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2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ts val="400"/>
              </a:spcBef>
              <a:buClr>
                <a:schemeClr val="accent2"/>
              </a:buClr>
              <a:buSzPct val="90000"/>
              <a:buChar char="•"/>
              <a:defRPr sz="26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Di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malam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sesunyi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ini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Aku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sendiri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tiada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menemani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Akhirnya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 smtClean="0">
                <a:latin typeface="Aharoni" pitchFamily="2" charset="-79"/>
                <a:cs typeface="Aharoni" pitchFamily="2" charset="-79"/>
              </a:rPr>
              <a:t>kini</a:t>
            </a:r>
            <a:r>
              <a:rPr lang="en-US" altLang="en-US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 smtClean="0">
                <a:latin typeface="Aharoni" pitchFamily="2" charset="-79"/>
                <a:cs typeface="Aharoni" pitchFamily="2" charset="-79"/>
              </a:rPr>
              <a:t>kusadari</a:t>
            </a:r>
            <a:r>
              <a:rPr lang="en-US" altLang="en-US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dia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telah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pergi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tinggalkan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diriku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Akankah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 smtClean="0">
                <a:latin typeface="Aharoni" pitchFamily="2" charset="-79"/>
                <a:cs typeface="Aharoni" pitchFamily="2" charset="-79"/>
              </a:rPr>
              <a:t>semua</a:t>
            </a:r>
            <a:r>
              <a:rPr lang="en-US" altLang="en-US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 smtClean="0">
                <a:latin typeface="Aharoni" pitchFamily="2" charset="-79"/>
                <a:cs typeface="Aharoni" pitchFamily="2" charset="-79"/>
              </a:rPr>
              <a:t>kan</a:t>
            </a:r>
            <a:r>
              <a:rPr lang="en-US" altLang="en-US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terulang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Kisah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cintaku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yang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seperti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dulu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Hanya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dirimu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kucinta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dan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kukenang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di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dalam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hatiku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tak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kan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pernah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hilang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bayangan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dirimu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	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untuk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selamanya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Oh…..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mengapa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terjadi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kepada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diriku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Aku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tak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percaya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kau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telah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tiada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..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Haruskah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pergi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,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tinggalkan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dunia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Agar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aku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dapat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berjumpa</a:t>
            </a:r>
            <a:r>
              <a:rPr lang="en-US" altLang="en-US" sz="28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en-US" sz="2800" dirty="0" err="1">
                <a:latin typeface="Aharoni" pitchFamily="2" charset="-79"/>
                <a:cs typeface="Aharoni" pitchFamily="2" charset="-79"/>
              </a:rPr>
              <a:t>dengannmu</a:t>
            </a:r>
            <a:endParaRPr lang="en-US" altLang="en-US" sz="28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70180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971675" y="1"/>
            <a:ext cx="791595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dirty="0">
                <a:latin typeface="Aharoni" pitchFamily="2" charset="-79"/>
                <a:cs typeface="Aharoni" pitchFamily="2" charset="-79"/>
              </a:rPr>
              <a:t>         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Jangan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Pernah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Ragukan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Jangan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pernah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kau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ragukan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Kesetianku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padamu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Walau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sikapku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hanyalah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biasa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saja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Memang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begitu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sifat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pribadiku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Jangan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pernah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kau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sangsikan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ketulusan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hati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ini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walau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tak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pernah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aku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berkata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sayang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>
                <a:latin typeface="Aharoni" pitchFamily="2" charset="-79"/>
                <a:cs typeface="Aharoni" pitchFamily="2" charset="-79"/>
              </a:rPr>
              <a:t>	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namun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semua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cintaku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untukmu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Tak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ingin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bibirku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berkata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tentang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janji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Biarlah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semua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wajar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dan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biasa-biasa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saja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Bagiku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dirimu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di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atas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segalanya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3200" i="1" dirty="0">
                <a:latin typeface="Aharoni" pitchFamily="2" charset="-79"/>
                <a:cs typeface="Aharoni" pitchFamily="2" charset="-79"/>
              </a:rPr>
              <a:t>Yang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ada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di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dalam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kehidupan</a:t>
            </a:r>
            <a:r>
              <a:rPr lang="en-US" sz="3200" i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i="1" dirty="0" err="1">
                <a:latin typeface="Aharoni" pitchFamily="2" charset="-79"/>
                <a:cs typeface="Aharoni" pitchFamily="2" charset="-79"/>
              </a:rPr>
              <a:t>ini</a:t>
            </a:r>
            <a:endParaRPr lang="en-US" sz="3200" i="1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48496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9930" y="-80682"/>
            <a:ext cx="1070234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	</a:t>
            </a:r>
          </a:p>
          <a:p>
            <a:r>
              <a:rPr lang="en-US" sz="2000" b="1" dirty="0" smtClean="0">
                <a:latin typeface="Aharoni"/>
              </a:rPr>
              <a:t>		TITIP RINDU BUAT AYAH</a:t>
            </a:r>
          </a:p>
          <a:p>
            <a:r>
              <a:rPr lang="en-US" sz="2400" dirty="0" smtClean="0">
                <a:latin typeface="Aharoni"/>
              </a:rPr>
              <a:t>Di </a:t>
            </a:r>
            <a:r>
              <a:rPr lang="en-US" sz="2400" dirty="0" err="1">
                <a:latin typeface="Aharoni"/>
              </a:rPr>
              <a:t>Matamu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masih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tersimpan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selaksa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peristiwa</a:t>
            </a:r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Benturan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hempasan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terpahat</a:t>
            </a:r>
            <a:r>
              <a:rPr lang="en-US" sz="2400" dirty="0">
                <a:latin typeface="Aharoni"/>
              </a:rPr>
              <a:t>, di </a:t>
            </a:r>
            <a:r>
              <a:rPr lang="en-US" sz="2400" dirty="0" err="1">
                <a:latin typeface="Aharoni"/>
              </a:rPr>
              <a:t>keningmu</a:t>
            </a:r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Kau</a:t>
            </a:r>
            <a:r>
              <a:rPr lang="en-US" sz="2400" dirty="0">
                <a:latin typeface="Aharoni"/>
              </a:rPr>
              <a:t> Nampak  </a:t>
            </a:r>
            <a:r>
              <a:rPr lang="en-US" sz="2400" dirty="0" err="1">
                <a:latin typeface="Aharoni"/>
              </a:rPr>
              <a:t>tua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lelah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keringat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mengucur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deras</a:t>
            </a:r>
            <a:r>
              <a:rPr lang="en-US" sz="2400" dirty="0">
                <a:latin typeface="Aharoni"/>
              </a:rPr>
              <a:t>, </a:t>
            </a:r>
          </a:p>
          <a:p>
            <a:r>
              <a:rPr lang="en-US" sz="2400" dirty="0" err="1">
                <a:latin typeface="Aharoni"/>
              </a:rPr>
              <a:t>Namun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tetap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tabah</a:t>
            </a:r>
            <a:r>
              <a:rPr lang="en-US" sz="2400" dirty="0">
                <a:latin typeface="Aharoni"/>
              </a:rPr>
              <a:t>…....</a:t>
            </a:r>
            <a:r>
              <a:rPr lang="en-US" sz="2400" dirty="0" err="1" smtClean="0">
                <a:latin typeface="Aharoni"/>
              </a:rPr>
              <a:t>hemm</a:t>
            </a:r>
            <a:r>
              <a:rPr lang="en-US" sz="2400" dirty="0" smtClean="0">
                <a:latin typeface="Aharoni"/>
              </a:rPr>
              <a:t>…..</a:t>
            </a:r>
            <a:endParaRPr lang="en-US" sz="2400" dirty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Meski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napasmu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kadang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tersengal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Memikul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beban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sarat</a:t>
            </a:r>
            <a:endParaRPr lang="en-US" sz="2400" dirty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kau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tetap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bertahan</a:t>
            </a:r>
            <a:r>
              <a:rPr lang="en-US" sz="2400" dirty="0" smtClean="0">
                <a:latin typeface="Aharoni"/>
              </a:rPr>
              <a:t>..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Engkau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mengerti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hitam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merah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jalan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ini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Keriput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tulang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pipimu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gambaran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perjuangan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Bahumu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>
                <a:latin typeface="Aharoni"/>
              </a:rPr>
              <a:t>yang </a:t>
            </a:r>
            <a:r>
              <a:rPr lang="en-US" sz="2400" dirty="0" err="1">
                <a:latin typeface="Aharoni"/>
              </a:rPr>
              <a:t>dulu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kekar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legam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terbakar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matahari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Kini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kurus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terbungkuk</a:t>
            </a:r>
            <a:r>
              <a:rPr lang="en-US" sz="2400" dirty="0" smtClean="0">
                <a:latin typeface="Aharoni"/>
              </a:rPr>
              <a:t>……</a:t>
            </a:r>
            <a:r>
              <a:rPr lang="en-US" sz="2400" dirty="0" err="1" smtClean="0">
                <a:latin typeface="Aharoni"/>
              </a:rPr>
              <a:t>hemmm</a:t>
            </a:r>
            <a:r>
              <a:rPr lang="en-US" sz="2400" dirty="0" smtClean="0">
                <a:latin typeface="Aharoni"/>
              </a:rPr>
              <a:t>…</a:t>
            </a:r>
            <a:endParaRPr lang="en-US" sz="2400" dirty="0">
              <a:latin typeface="Aharoni"/>
            </a:endParaRPr>
          </a:p>
          <a:p>
            <a:pPr marL="860425" indent="-860425"/>
            <a:r>
              <a:rPr lang="en-US" sz="2400" dirty="0">
                <a:latin typeface="Aharoni"/>
              </a:rPr>
              <a:t>	</a:t>
            </a:r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Namun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semangat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pernah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pudar</a:t>
            </a:r>
            <a:r>
              <a:rPr lang="en-US" sz="2400" dirty="0" smtClean="0">
                <a:latin typeface="Aharoni"/>
              </a:rPr>
              <a:t>, </a:t>
            </a:r>
          </a:p>
          <a:p>
            <a:pPr marL="860425" indent="-860425"/>
            <a:r>
              <a:rPr lang="en-US" sz="2400" dirty="0">
                <a:latin typeface="Aharoni"/>
              </a:rPr>
              <a:t>	</a:t>
            </a:r>
            <a:r>
              <a:rPr lang="en-US" sz="2400" dirty="0" smtClean="0">
                <a:latin typeface="Aharoni"/>
              </a:rPr>
              <a:t>		</a:t>
            </a:r>
            <a:r>
              <a:rPr lang="en-US" sz="2400" dirty="0" err="1" smtClean="0">
                <a:latin typeface="Aharoni"/>
              </a:rPr>
              <a:t>Meski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langkahmu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kadang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gemetar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Kau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tetap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setia</a:t>
            </a:r>
            <a:r>
              <a:rPr lang="en-US" sz="2400" dirty="0" smtClean="0">
                <a:latin typeface="Aharoni"/>
              </a:rPr>
              <a:t>……</a:t>
            </a:r>
            <a:endParaRPr lang="en-US" sz="2400" dirty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Reff</a:t>
            </a:r>
            <a:r>
              <a:rPr lang="en-US" sz="2400" dirty="0" smtClean="0">
                <a:latin typeface="Aharoni"/>
              </a:rPr>
              <a:t>. 	Ayah</a:t>
            </a:r>
            <a:r>
              <a:rPr lang="en-US" sz="2400" dirty="0">
                <a:latin typeface="Aharoni"/>
              </a:rPr>
              <a:t>….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hening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sepi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kurindu</a:t>
            </a:r>
            <a:r>
              <a:rPr lang="en-US" sz="2400" dirty="0">
                <a:latin typeface="Aharoni"/>
              </a:rPr>
              <a:t>,</a:t>
            </a:r>
          </a:p>
          <a:p>
            <a:r>
              <a:rPr lang="en-US" sz="2400" dirty="0" smtClean="0">
                <a:latin typeface="Aharoni"/>
              </a:rPr>
              <a:t>	</a:t>
            </a:r>
            <a:r>
              <a:rPr lang="en-US" sz="2400" dirty="0" err="1" smtClean="0">
                <a:latin typeface="Aharoni"/>
              </a:rPr>
              <a:t>Untuk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menuai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milik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kita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</a:t>
            </a:r>
            <a:r>
              <a:rPr lang="en-US" sz="2400" dirty="0" err="1" smtClean="0">
                <a:latin typeface="Aharoni"/>
              </a:rPr>
              <a:t>Tapi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kerinduan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tinggal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hanya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kerinduan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	</a:t>
            </a:r>
            <a:r>
              <a:rPr lang="en-US" sz="2400" dirty="0" err="1" smtClean="0">
                <a:latin typeface="Aharoni"/>
              </a:rPr>
              <a:t>Anakmu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sekarang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banyak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menanggung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beban</a:t>
            </a:r>
            <a:r>
              <a:rPr lang="en-US" sz="2400" dirty="0">
                <a:latin typeface="Aharoni"/>
              </a:rPr>
              <a:t>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20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C2B364D-18B6-4B36-83E6-D82E5265AD36}"/>
              </a:ext>
            </a:extLst>
          </p:cNvPr>
          <p:cNvSpPr/>
          <p:nvPr/>
        </p:nvSpPr>
        <p:spPr>
          <a:xfrm>
            <a:off x="310166" y="0"/>
            <a:ext cx="11881834" cy="725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KELIRU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Lubuk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hatiku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tersimpan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Ada rasa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bimbang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enggan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kuceritakan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Ternyata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baru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kusadari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Sirnanya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hatimu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engkau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simpan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untuknya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kepadamu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rindu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dipelukmu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Namun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keliru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telah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membunuh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..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dan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dirimu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….  Oh…..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Oh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Tuhan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maafkan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diriku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melangkah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lubuk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memberi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bimbang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di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hatinya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tahu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engkau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tlah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berdua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Tak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mungkin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kurasa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Melepah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kasih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antara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kita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kepadamu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rindu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dipelukmu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Namun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kukeliru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telah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membunuh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dan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dirimu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          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kepadamu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..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rindu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di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pelukmu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Ingin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kuakhiri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tlah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terjadi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indent="457200"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Lamunan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membawamu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kembali</a:t>
            </a:r>
            <a:endParaRPr lang="en-US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Engkaupun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keliru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..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Menilai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arti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kita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kau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kira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selamanya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cinta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kepadamu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Aku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rindu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di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pelukmu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Ingin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kuakhiri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, yang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tlah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terjadi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Lamunan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membawamu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kem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……</a:t>
            </a:r>
            <a:r>
              <a:rPr lang="en-US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bali</a:t>
            </a: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……</a:t>
            </a:r>
          </a:p>
          <a:p>
            <a:pPr>
              <a:spcAft>
                <a:spcPts val="1000"/>
              </a:spcAft>
              <a:defRPr/>
            </a:pPr>
            <a:r>
              <a:rPr lang="en-US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5280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759" y="982255"/>
            <a:ext cx="1092472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3200" dirty="0"/>
              <a:t> </a:t>
            </a:r>
            <a:r>
              <a:rPr lang="en-ID" sz="3200" dirty="0" smtClean="0"/>
              <a:t>   </a:t>
            </a:r>
            <a:r>
              <a:rPr lang="en-ID" sz="4000" dirty="0" err="1" smtClean="0">
                <a:latin typeface="Arial Black" panose="020B0A04020102020204" pitchFamily="34" charset="0"/>
              </a:rPr>
              <a:t>Besaran</a:t>
            </a:r>
            <a:r>
              <a:rPr lang="en-ID" sz="4000" dirty="0" smtClean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Pokok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Besaran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 smtClean="0">
                <a:latin typeface="Arial Black" panose="020B0A04020102020204" pitchFamily="34" charset="0"/>
              </a:rPr>
              <a:t>Turunan</a:t>
            </a:r>
            <a:endParaRPr lang="en-ID" sz="4000" dirty="0" smtClean="0">
              <a:latin typeface="Arial Black" panose="020B0A04020102020204" pitchFamily="34" charset="0"/>
            </a:endParaRPr>
          </a:p>
          <a:p>
            <a:pPr lvl="0"/>
            <a:endParaRPr lang="en-US" sz="4000" dirty="0">
              <a:latin typeface="Arial Black" panose="020B0A04020102020204" pitchFamily="34" charset="0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Menentukan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perbedaan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besaran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pokok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besaran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turunan</a:t>
            </a:r>
            <a:endParaRPr lang="en-US" sz="3600" dirty="0">
              <a:latin typeface="Arial Black" panose="020B0A04020102020204" pitchFamily="34" charset="0"/>
            </a:endParaRPr>
          </a:p>
          <a:p>
            <a:pPr marL="971550" lvl="1" indent="-5143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Konsep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massa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jenis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dalam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kehidupan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sehari-hari</a:t>
            </a:r>
            <a:endParaRPr lang="en-US" sz="36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216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19226" y="304774"/>
            <a:ext cx="1017549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id-ID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Perhatikan</a:t>
            </a:r>
            <a:r>
              <a:rPr kumimoji="0" lang="en-US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id-ID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tabel</a:t>
            </a:r>
            <a:r>
              <a:rPr kumimoji="0" lang="en-US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id-ID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besaran</a:t>
            </a:r>
            <a:r>
              <a:rPr kumimoji="0" lang="en-US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id-ID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turunan</a:t>
            </a:r>
            <a:r>
              <a:rPr kumimoji="0" lang="en-US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id-ID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berikut</a:t>
            </a:r>
            <a:r>
              <a:rPr kumimoji="0" lang="en-US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!</a:t>
            </a: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d-ID" altLang="id-ID" sz="3200" dirty="0" smtClean="0"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Besaran yang diturunkan dari besaran panjang dan waktu adalah ....  </a:t>
            </a:r>
            <a:endParaRPr kumimoji="0" lang="id-ID" alt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</a:pPr>
            <a:r>
              <a:rPr kumimoji="0" lang="id-ID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1 dan 2 	C. 2 dan 3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d-ID" alt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B. 1 dan 3	D. 2 dan 4</a:t>
            </a:r>
            <a:endParaRPr kumimoji="0" lang="id-ID" altLang="id-ID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687184"/>
              </p:ext>
            </p:extLst>
          </p:nvPr>
        </p:nvGraphicFramePr>
        <p:xfrm>
          <a:off x="1184836" y="973746"/>
          <a:ext cx="499059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120"/>
                <a:gridCol w="1792224"/>
                <a:gridCol w="2365248"/>
              </a:tblGrid>
              <a:tr h="414528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No.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Besaran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Satuan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A`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Gaya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newton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B.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Kecepatan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km/jam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C`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Usaha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joule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D.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Percepatan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>
                          <a:latin typeface="Aharoni"/>
                        </a:rPr>
                        <a:t>m/s2</a:t>
                      </a:r>
                      <a:endParaRPr lang="id-ID" sz="2400" dirty="0">
                        <a:latin typeface="Aharon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21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5504" y="926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d-ID" dirty="0"/>
          </a:p>
        </p:txBody>
      </p:sp>
      <p:pic>
        <p:nvPicPr>
          <p:cNvPr id="2052" name="Picture 4" descr="un10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29" y="763035"/>
            <a:ext cx="1819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n11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315" y="804044"/>
            <a:ext cx="1818821" cy="159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011537" y="642389"/>
            <a:ext cx="2932044" cy="1740048"/>
            <a:chOff x="6855" y="2847"/>
            <a:chExt cx="3687" cy="2268"/>
          </a:xfrm>
          <a:solidFill>
            <a:srgbClr val="00B0F0"/>
          </a:solidFill>
        </p:grpSpPr>
        <p:grpSp>
          <p:nvGrpSpPr>
            <p:cNvPr id="6" name="Group 7"/>
            <p:cNvGrpSpPr>
              <a:grpSpLocks/>
            </p:cNvGrpSpPr>
            <p:nvPr/>
          </p:nvGrpSpPr>
          <p:grpSpPr bwMode="auto">
            <a:xfrm>
              <a:off x="6855" y="2847"/>
              <a:ext cx="3382" cy="2268"/>
              <a:chOff x="6997" y="3912"/>
              <a:chExt cx="3382" cy="2268"/>
            </a:xfrm>
            <a:grpFill/>
          </p:grpSpPr>
          <p:grpSp>
            <p:nvGrpSpPr>
              <p:cNvPr id="8" name="Group 19"/>
              <p:cNvGrpSpPr>
                <a:grpSpLocks/>
              </p:cNvGrpSpPr>
              <p:nvPr/>
            </p:nvGrpSpPr>
            <p:grpSpPr bwMode="auto">
              <a:xfrm>
                <a:off x="6997" y="5355"/>
                <a:ext cx="1598" cy="825"/>
                <a:chOff x="6997" y="5355"/>
                <a:chExt cx="1598" cy="825"/>
              </a:xfrm>
              <a:grpFill/>
            </p:grpSpPr>
            <p:sp>
              <p:nvSpPr>
                <p:cNvPr id="20" name="AutoShape 23"/>
                <p:cNvSpPr>
                  <a:spLocks noChangeArrowheads="1"/>
                </p:cNvSpPr>
                <p:nvPr/>
              </p:nvSpPr>
              <p:spPr bwMode="auto">
                <a:xfrm rot="10800000">
                  <a:off x="6997" y="5655"/>
                  <a:ext cx="1598" cy="525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21" name="AutoShape 22"/>
                <p:cNvSpPr>
                  <a:spLocks/>
                </p:cNvSpPr>
                <p:nvPr/>
              </p:nvSpPr>
              <p:spPr bwMode="auto">
                <a:xfrm rot="5400000">
                  <a:off x="7738" y="4852"/>
                  <a:ext cx="160" cy="1165"/>
                </a:xfrm>
                <a:prstGeom prst="rightBracket">
                  <a:avLst>
                    <a:gd name="adj" fmla="val 160221"/>
                  </a:avLst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22" name="Line 21"/>
                <p:cNvSpPr>
                  <a:spLocks noChangeShapeType="1"/>
                </p:cNvSpPr>
                <p:nvPr/>
              </p:nvSpPr>
              <p:spPr bwMode="auto">
                <a:xfrm>
                  <a:off x="7813" y="5530"/>
                  <a:ext cx="1" cy="110"/>
                </a:xfrm>
                <a:prstGeom prst="line">
                  <a:avLst/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2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7425" y="5760"/>
                  <a:ext cx="764" cy="34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d-ID" altLang="id-ID" sz="16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Calibri" pitchFamily="34" charset="0"/>
                      <a:cs typeface="Aharoni" panose="02010803020104030203"/>
                    </a:rPr>
                    <a:t>60g</a:t>
                  </a:r>
                  <a:endParaRPr kumimoji="0" lang="id-ID" altLang="id-ID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haroni" panose="02010803020104030203"/>
                  </a:endParaRPr>
                </a:p>
              </p:txBody>
            </p:sp>
          </p:grpSp>
          <p:sp>
            <p:nvSpPr>
              <p:cNvPr id="9" name="AutoShape 18"/>
              <p:cNvSpPr>
                <a:spLocks/>
              </p:cNvSpPr>
              <p:nvPr/>
            </p:nvSpPr>
            <p:spPr bwMode="auto">
              <a:xfrm rot="5400000">
                <a:off x="7035" y="4455"/>
                <a:ext cx="1555" cy="510"/>
              </a:xfrm>
              <a:prstGeom prst="rightBracket">
                <a:avLst>
                  <a:gd name="adj" fmla="val 0"/>
                </a:avLst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grpSp>
            <p:nvGrpSpPr>
              <p:cNvPr id="10" name="Group 13"/>
              <p:cNvGrpSpPr>
                <a:grpSpLocks/>
              </p:cNvGrpSpPr>
              <p:nvPr/>
            </p:nvGrpSpPr>
            <p:grpSpPr bwMode="auto">
              <a:xfrm>
                <a:off x="8781" y="5350"/>
                <a:ext cx="1598" cy="830"/>
                <a:chOff x="6997" y="5355"/>
                <a:chExt cx="1598" cy="825"/>
              </a:xfrm>
              <a:grpFill/>
            </p:grpSpPr>
            <p:sp>
              <p:nvSpPr>
                <p:cNvPr id="16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6997" y="5655"/>
                  <a:ext cx="1598" cy="525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7" name="AutoShape 16"/>
                <p:cNvSpPr>
                  <a:spLocks/>
                </p:cNvSpPr>
                <p:nvPr/>
              </p:nvSpPr>
              <p:spPr bwMode="auto">
                <a:xfrm rot="5400000">
                  <a:off x="7738" y="4852"/>
                  <a:ext cx="160" cy="1165"/>
                </a:xfrm>
                <a:prstGeom prst="rightBracket">
                  <a:avLst>
                    <a:gd name="adj" fmla="val 160221"/>
                  </a:avLst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8" name="Line 15"/>
                <p:cNvSpPr>
                  <a:spLocks noChangeShapeType="1"/>
                </p:cNvSpPr>
                <p:nvPr/>
              </p:nvSpPr>
              <p:spPr bwMode="auto">
                <a:xfrm>
                  <a:off x="7813" y="5530"/>
                  <a:ext cx="1" cy="110"/>
                </a:xfrm>
                <a:prstGeom prst="line">
                  <a:avLst/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1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25" y="5760"/>
                  <a:ext cx="975" cy="34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id-ID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Calibri" pitchFamily="34" charset="0"/>
                      <a:cs typeface="Aharoni" panose="02010803020104030203"/>
                    </a:rPr>
                    <a:t>75 g</a:t>
                  </a:r>
                  <a:endParaRPr kumimoji="0" lang="en-US" altLang="id-ID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haroni" panose="02010803020104030203"/>
                  </a:endParaRPr>
                </a:p>
              </p:txBody>
            </p:sp>
          </p:grpSp>
          <p:sp>
            <p:nvSpPr>
              <p:cNvPr id="11" name="AutoShape 12"/>
              <p:cNvSpPr>
                <a:spLocks/>
              </p:cNvSpPr>
              <p:nvPr/>
            </p:nvSpPr>
            <p:spPr bwMode="auto">
              <a:xfrm rot="5400000">
                <a:off x="9356" y="3903"/>
                <a:ext cx="475" cy="503"/>
              </a:xfrm>
              <a:prstGeom prst="rightBracket">
                <a:avLst>
                  <a:gd name="adj" fmla="val 0"/>
                </a:avLst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" name="Oval 11"/>
              <p:cNvSpPr>
                <a:spLocks noChangeArrowheads="1"/>
              </p:cNvSpPr>
              <p:nvPr/>
            </p:nvSpPr>
            <p:spPr bwMode="auto">
              <a:xfrm>
                <a:off x="7558" y="3922"/>
                <a:ext cx="525" cy="75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auto">
              <a:xfrm>
                <a:off x="9320" y="3912"/>
                <a:ext cx="525" cy="75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AutoShape 9"/>
              <p:cNvSpPr>
                <a:spLocks/>
              </p:cNvSpPr>
              <p:nvPr/>
            </p:nvSpPr>
            <p:spPr bwMode="auto">
              <a:xfrm rot="5400000">
                <a:off x="9036" y="4691"/>
                <a:ext cx="1115" cy="503"/>
              </a:xfrm>
              <a:prstGeom prst="rightBracket">
                <a:avLst>
                  <a:gd name="adj" fmla="val 0"/>
                </a:avLst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Oval 8"/>
              <p:cNvSpPr>
                <a:spLocks noChangeArrowheads="1"/>
              </p:cNvSpPr>
              <p:nvPr/>
            </p:nvSpPr>
            <p:spPr bwMode="auto">
              <a:xfrm>
                <a:off x="9335" y="4342"/>
                <a:ext cx="525" cy="75"/>
              </a:xfrm>
              <a:prstGeom prst="ellips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9606" y="3120"/>
              <a:ext cx="936" cy="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haroni" panose="02010803020104030203"/>
                </a:rPr>
                <a:t>60 cm</a:t>
              </a:r>
              <a:r>
                <a:rPr kumimoji="0" lang="id-ID" altLang="id-ID" sz="1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haroni" panose="02010803020104030203"/>
                </a:rPr>
                <a:t>3</a:t>
              </a:r>
              <a:endParaRPr kumimoji="0" lang="id-ID" alt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haroni" panose="02010803020104030203"/>
              </a:endParaRPr>
            </a:p>
          </p:txBody>
        </p:sp>
      </p:grp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27827" y="130437"/>
            <a:ext cx="25451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Perhatikan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gambar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!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26" name="Rectangle 29"/>
          <p:cNvSpPr>
            <a:spLocks noChangeArrowheads="1"/>
          </p:cNvSpPr>
          <p:nvPr/>
        </p:nvSpPr>
        <p:spPr bwMode="auto">
          <a:xfrm>
            <a:off x="-297139" y="25860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id-ID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d-ID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endParaRPr kumimoji="0" lang="en-US" altLang="id-ID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0"/>
          <p:cNvSpPr>
            <a:spLocks noChangeArrowheads="1"/>
          </p:cNvSpPr>
          <p:nvPr/>
        </p:nvSpPr>
        <p:spPr bwMode="auto">
          <a:xfrm>
            <a:off x="575829" y="2576998"/>
            <a:ext cx="10722864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d-ID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Gambar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1               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Gambar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2                    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Gambar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lang="en-US" altLang="id-ID" sz="2400" dirty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3 </a:t>
            </a:r>
            <a:r>
              <a:rPr lang="en-US" altLang="id-ID" sz="2400" dirty="0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                          </a:t>
            </a:r>
            <a:r>
              <a:rPr lang="en-US" altLang="id-ID" sz="2400" dirty="0" err="1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Gambar</a:t>
            </a:r>
            <a:r>
              <a:rPr lang="en-US" altLang="id-ID" sz="2400" dirty="0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lang="en-US" altLang="id-ID" sz="2400" dirty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4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Hasil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keempat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jenis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pengukuran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terszebut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yang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tepat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adalah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….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d-ID" altLang="id-ID" sz="2400" dirty="0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A`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volum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10 ml, 2.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waktu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48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detik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, 3.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massa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15 gram, 4.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Berat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dalam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40 N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d-ID" altLang="id-ID" sz="2400" dirty="0" smtClean="0">
                <a:solidFill>
                  <a:srgbClr val="FF0000"/>
                </a:solidFill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volum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10 ml, 2.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waktu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48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detik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, 3.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massa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15 gram, 4.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Berat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dalam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80 N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d-ID" altLang="id-ID" sz="2400" dirty="0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volum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10 ml, 2.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waktu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48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detik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, 3.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massa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75 gram, 4.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Berat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dalam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40 N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d-ID" altLang="id-ID" sz="2400" dirty="0" smtClean="0"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volum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10 ml, 2.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waktu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40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detik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, 3.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massa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= 15 gram, 4.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Berat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benda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dalam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zat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</a:t>
            </a:r>
            <a:r>
              <a:rPr kumimoji="0" lang="en-US" altLang="id-ID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cair</a:t>
            </a:r>
            <a:r>
              <a:rPr kumimoji="0" lang="en-US" alt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 40 N</a:t>
            </a: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Arc 1"/>
          <p:cNvSpPr/>
          <p:nvPr/>
        </p:nvSpPr>
        <p:spPr>
          <a:xfrm>
            <a:off x="11568572" y="3160059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875" y="335666"/>
            <a:ext cx="2195161" cy="208169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</p:pic>
      <p:sp>
        <p:nvSpPr>
          <p:cNvPr id="4" name="Arc 3"/>
          <p:cNvSpPr/>
          <p:nvPr/>
        </p:nvSpPr>
        <p:spPr>
          <a:xfrm flipV="1">
            <a:off x="7478055" y="774375"/>
            <a:ext cx="88163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60611" y="484094"/>
                <a:ext cx="5777695" cy="5891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Gmbar 1.</a:t>
                </a:r>
              </a:p>
              <a:p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V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benda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= 40 cm3 -30 cm3= 10 cm2</a:t>
                </a:r>
              </a:p>
              <a:p>
                <a:endParaRPr lang="en-US" sz="2800" dirty="0" smtClean="0">
                  <a:latin typeface="Aharoni" panose="02010803020104030203"/>
                  <a:cs typeface="Aharoni" panose="02010803020104030203"/>
                </a:endParaRPr>
              </a:p>
              <a:p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Gambar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2.</a:t>
                </a:r>
              </a:p>
              <a:p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Waktu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= 48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detik</a:t>
                </a:r>
                <a:endParaRPr lang="en-US" sz="2800" dirty="0" smtClean="0">
                  <a:latin typeface="Aharoni" panose="02010803020104030203"/>
                  <a:cs typeface="Aharoni" panose="02010803020104030203"/>
                </a:endParaRPr>
              </a:p>
              <a:p>
                <a:endParaRPr lang="en-US" sz="2800" dirty="0" smtClean="0">
                  <a:latin typeface="Aharoni" panose="02010803020104030203"/>
                  <a:cs typeface="Aharoni" panose="02010803020104030203"/>
                </a:endParaRPr>
              </a:p>
              <a:p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Gambar3.</a:t>
                </a:r>
              </a:p>
              <a:p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M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zat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cair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= 75 g-60 g= 15 g</a:t>
                </a:r>
              </a:p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Þ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air= 1,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mk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 err="1" smtClean="0">
                    <a:latin typeface="Aharoni" panose="02010803020104030203"/>
                    <a:cs typeface="Aharoni" panose="02010803020104030203"/>
                  </a:rPr>
                  <a:t>Vair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= 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m air = 60 cm3</a:t>
                </a:r>
                <a:endParaRPr lang="en-US" sz="2800" dirty="0">
                  <a:latin typeface="Aharoni" panose="02010803020104030203"/>
                  <a:cs typeface="Aharoni" panose="02010803020104030203"/>
                </a:endParaRPr>
              </a:p>
              <a:p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V air= </a:t>
                </a:r>
                <a:r>
                  <a:rPr lang="en-US" sz="2800" dirty="0" err="1">
                    <a:latin typeface="Aharoni" panose="02010803020104030203"/>
                    <a:cs typeface="Aharoni" panose="02010803020104030203"/>
                  </a:rPr>
                  <a:t>Vzc</a:t>
                </a:r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= 60 cm3</a:t>
                </a:r>
              </a:p>
              <a:p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Þ</a:t>
                </a:r>
                <a:r>
                  <a:rPr lang="en-US" sz="2800" dirty="0" smtClean="0">
                    <a:latin typeface="Aharoni" panose="02010803020104030203"/>
                    <a:cs typeface="Aharoni" panose="02010803020104030203"/>
                  </a:rPr>
                  <a:t> </a:t>
                </a:r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z </a:t>
                </a:r>
                <a:r>
                  <a:rPr lang="en-US" sz="2800" dirty="0" err="1">
                    <a:latin typeface="Aharoni" panose="02010803020104030203"/>
                    <a:cs typeface="Aharoni" panose="02010803020104030203"/>
                  </a:rPr>
                  <a:t>cair</a:t>
                </a:r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15 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60 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latin typeface="Aharoni" panose="02010803020104030203"/>
                    <a:cs typeface="Aharoni" panose="02010803020104030203"/>
                  </a:rPr>
                  <a:t> = 0,25 g/cm3</a:t>
                </a:r>
              </a:p>
              <a:p>
                <a:endParaRPr lang="en-US" sz="2800" dirty="0" smtClean="0">
                  <a:latin typeface="Aharoni" panose="02010803020104030203"/>
                  <a:cs typeface="Aharoni" panose="02010803020104030203"/>
                </a:endParaRPr>
              </a:p>
              <a:p>
                <a:endParaRPr lang="en-US" sz="2800" dirty="0" smtClean="0">
                  <a:latin typeface="Aharoni" panose="02010803020104030203"/>
                  <a:cs typeface="Aharoni" panose="02010803020104030203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1" y="484094"/>
                <a:ext cx="5777695" cy="5891806"/>
              </a:xfrm>
              <a:prstGeom prst="rect">
                <a:avLst/>
              </a:prstGeom>
              <a:blipFill rotWithShape="0">
                <a:blip r:embed="rId2"/>
                <a:stretch>
                  <a:fillRect l="-2110" t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472052" y="760020"/>
            <a:ext cx="4592924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haroni" panose="02010803020104030203"/>
                <a:cs typeface="Aharoni" panose="02010803020104030203"/>
              </a:rPr>
              <a:t>Gambar</a:t>
            </a:r>
            <a:r>
              <a:rPr lang="en-US" sz="2800" dirty="0">
                <a:latin typeface="Aharoni" panose="02010803020104030203"/>
                <a:cs typeface="Aharoni" panose="02010803020104030203"/>
              </a:rPr>
              <a:t> 4</a:t>
            </a:r>
            <a:r>
              <a:rPr lang="en-US" sz="2800" dirty="0" smtClean="0">
                <a:latin typeface="Aharoni" panose="02010803020104030203"/>
                <a:cs typeface="Aharoni" panose="02010803020104030203"/>
              </a:rPr>
              <a:t>.</a:t>
            </a:r>
          </a:p>
          <a:p>
            <a:r>
              <a:rPr lang="en-US" sz="2800" dirty="0" err="1" smtClean="0">
                <a:latin typeface="Aharoni" panose="02010803020104030203"/>
                <a:cs typeface="Aharoni" panose="02010803020104030203"/>
              </a:rPr>
              <a:t>Berat</a:t>
            </a:r>
            <a:r>
              <a:rPr lang="en-US" sz="2800" dirty="0" smtClean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  <a:cs typeface="Aharoni" panose="02010803020104030203"/>
              </a:rPr>
              <a:t>benda</a:t>
            </a:r>
            <a:r>
              <a:rPr lang="en-US" sz="2800" dirty="0" smtClean="0">
                <a:latin typeface="Aharoni" panose="02010803020104030203"/>
                <a:cs typeface="Aharoni" panose="02010803020104030203"/>
              </a:rPr>
              <a:t> di </a:t>
            </a:r>
            <a:r>
              <a:rPr lang="en-US" sz="2800" dirty="0" err="1" smtClean="0">
                <a:latin typeface="Aharoni" panose="02010803020104030203"/>
                <a:cs typeface="Aharoni" panose="02010803020104030203"/>
              </a:rPr>
              <a:t>dalam</a:t>
            </a:r>
            <a:r>
              <a:rPr lang="en-US" sz="2800" dirty="0" smtClean="0">
                <a:latin typeface="Aharoni" panose="02010803020104030203"/>
                <a:cs typeface="Aharoni" panose="02010803020104030203"/>
              </a:rPr>
              <a:t> air= 80 N</a:t>
            </a:r>
            <a:endParaRPr lang="en-US" sz="2800" dirty="0">
              <a:latin typeface="Aharoni" panose="02010803020104030203"/>
              <a:cs typeface="Aharoni" panose="02010803020104030203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96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9999" y="933997"/>
            <a:ext cx="1007329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3600" dirty="0" err="1">
                <a:latin typeface="Arial Black" panose="020B0A04020102020204" pitchFamily="34" charset="0"/>
              </a:rPr>
              <a:t>Suhu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Pemuaian</a:t>
            </a:r>
            <a:endParaRPr lang="en-US" sz="3600" dirty="0">
              <a:latin typeface="Arial Black" panose="020B0A04020102020204" pitchFamily="34" charset="0"/>
            </a:endParaRPr>
          </a:p>
          <a:p>
            <a:pPr marL="403225" lvl="1" indent="-403225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urutan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koefisien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muai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beberapa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endParaRPr lang="en-US" sz="3200" dirty="0">
              <a:latin typeface="Arial Black" panose="020B0A04020102020204" pitchFamily="34" charset="0"/>
            </a:endParaRPr>
          </a:p>
          <a:p>
            <a:pPr marL="403225" lvl="1" indent="-403225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panjang</a:t>
            </a:r>
            <a:r>
              <a:rPr lang="en-ID" sz="3200" dirty="0">
                <a:latin typeface="Arial Black" panose="020B0A04020102020204" pitchFamily="34" charset="0"/>
              </a:rPr>
              <a:t>/ volume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setelah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dipanaskan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suhu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tertentu</a:t>
            </a:r>
            <a:endParaRPr lang="en-US" sz="3200" dirty="0">
              <a:latin typeface="Arial Black" panose="020B0A04020102020204" pitchFamily="34" charset="0"/>
            </a:endParaRPr>
          </a:p>
          <a:p>
            <a:pPr marL="403225" lvl="1" indent="-403225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Memprediksi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kemungkinan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terjadi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ketika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memuai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00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119568"/>
              </p:ext>
            </p:extLst>
          </p:nvPr>
        </p:nvGraphicFramePr>
        <p:xfrm>
          <a:off x="528357" y="1228502"/>
          <a:ext cx="9668939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9360"/>
                <a:gridCol w="2236426"/>
                <a:gridCol w="4624398"/>
                <a:gridCol w="1748755"/>
              </a:tblGrid>
              <a:tr h="0">
                <a:tc>
                  <a:txBody>
                    <a:bodyPr/>
                    <a:lstStyle/>
                    <a:p>
                      <a:pPr marL="457200" indent="-5143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No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2762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Nama Logam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Koefisien Muai Panjang (/</a:t>
                      </a:r>
                      <a:r>
                        <a:rPr lang="id-ID" sz="2000" baseline="30000" dirty="0">
                          <a:effectLst/>
                        </a:rPr>
                        <a:t>o</a:t>
                      </a:r>
                      <a:r>
                        <a:rPr lang="id-ID" sz="2000" dirty="0">
                          <a:effectLst/>
                        </a:rPr>
                        <a:t>C)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800" dirty="0">
                          <a:effectLst/>
                        </a:rPr>
                        <a:t>Ket</a:t>
                      </a:r>
                      <a:endParaRPr lang="id-ID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23863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1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Kuningan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0,000019/</a:t>
                      </a:r>
                      <a:r>
                        <a:rPr lang="id-ID" sz="2000" baseline="30000" dirty="0">
                          <a:effectLst/>
                        </a:rPr>
                        <a:t>o</a:t>
                      </a:r>
                      <a:r>
                        <a:rPr lang="id-ID" sz="2000" dirty="0">
                          <a:effectLst/>
                        </a:rPr>
                        <a:t>C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800">
                          <a:effectLst/>
                        </a:rPr>
                        <a:t> </a:t>
                      </a:r>
                      <a:endParaRPr lang="id-ID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423863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2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Tembaga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0,000017/</a:t>
                      </a:r>
                      <a:r>
                        <a:rPr lang="id-ID" sz="2000" baseline="30000" dirty="0">
                          <a:effectLst/>
                        </a:rPr>
                        <a:t>o</a:t>
                      </a:r>
                      <a:r>
                        <a:rPr lang="id-ID" sz="2000" dirty="0">
                          <a:effectLst/>
                        </a:rPr>
                        <a:t>C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800">
                          <a:effectLst/>
                        </a:rPr>
                        <a:t> </a:t>
                      </a:r>
                      <a:endParaRPr lang="id-ID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457200" indent="-5143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3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Baja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</a:rPr>
                        <a:t>0,000011/</a:t>
                      </a:r>
                      <a:r>
                        <a:rPr lang="id-ID" sz="2000" baseline="30000" dirty="0">
                          <a:effectLst/>
                        </a:rPr>
                        <a:t>o</a:t>
                      </a:r>
                      <a:r>
                        <a:rPr lang="id-ID" sz="2000" dirty="0">
                          <a:effectLst/>
                        </a:rPr>
                        <a:t>C</a:t>
                      </a:r>
                      <a:endParaRPr lang="id-ID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800" dirty="0">
                          <a:effectLst/>
                        </a:rPr>
                        <a:t> </a:t>
                      </a:r>
                      <a:endParaRPr lang="id-ID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5731" y="225892"/>
            <a:ext cx="11069193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d-ID" alt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Perhatikan tabel koefisien muai panjang beberapa logam berikut!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d-ID" altLang="id-ID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d-ID" altLang="id-ID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d-ID" altLang="id-ID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d-ID" alt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ea typeface="Calibri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d-ID" altLang="id-ID" sz="2800" dirty="0">
              <a:latin typeface="Aharoni" panose="02010803020104030203" pitchFamily="2" charset="-79"/>
              <a:ea typeface="Calibri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itchFamily="34" charset="0"/>
                <a:cs typeface="Aharoni" panose="02010803020104030203" pitchFamily="2" charset="-79"/>
              </a:rPr>
              <a:t>Bila bimetal berikut dipanaskan, manakah gambar bimetal yang benar?</a:t>
            </a:r>
            <a:endParaRPr kumimoji="0" lang="id-ID" alt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90" y="4700789"/>
            <a:ext cx="5059027" cy="197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376613" y="3648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Kunci :  D</a:t>
            </a:r>
            <a:endParaRPr kumimoji="0" lang="id-ID" altLang="id-ID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927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4944" y="763629"/>
            <a:ext cx="50265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suhu</a:t>
            </a:r>
            <a:r>
              <a:rPr lang="en-US" sz="2400" dirty="0">
                <a:latin typeface="Aharoni"/>
              </a:rPr>
              <a:t> 50℃ </a:t>
            </a:r>
            <a:r>
              <a:rPr lang="en-US" sz="2400" dirty="0" err="1">
                <a:latin typeface="Aharoni"/>
              </a:rPr>
              <a:t>panjang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kuningan</a:t>
            </a:r>
            <a:r>
              <a:rPr lang="en-US" sz="2400" dirty="0">
                <a:latin typeface="Aharoni"/>
              </a:rPr>
              <a:t> 1000cm. </a:t>
            </a:r>
            <a:r>
              <a:rPr lang="en-US" sz="2400" dirty="0" err="1">
                <a:latin typeface="Aharoni"/>
              </a:rPr>
              <a:t>Bila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koefisien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muai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panjang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kuningan</a:t>
            </a:r>
            <a:r>
              <a:rPr lang="en-US" sz="2400" dirty="0">
                <a:latin typeface="Aharoni"/>
              </a:rPr>
              <a:t> 0,000019/℃, </a:t>
            </a:r>
            <a:r>
              <a:rPr lang="en-US" sz="2400" dirty="0" err="1">
                <a:latin typeface="Aharoni"/>
              </a:rPr>
              <a:t>maka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75℃ </a:t>
            </a:r>
            <a:r>
              <a:rPr lang="en-US" sz="2400" dirty="0" err="1">
                <a:latin typeface="Aharoni"/>
              </a:rPr>
              <a:t>panjangnya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bertambah</a:t>
            </a:r>
            <a:r>
              <a:rPr lang="en-US" sz="2400" dirty="0">
                <a:latin typeface="Aharoni"/>
              </a:rPr>
              <a:t>....</a:t>
            </a:r>
          </a:p>
          <a:p>
            <a:r>
              <a:rPr lang="en-US" sz="2400" dirty="0">
                <a:latin typeface="Aharoni"/>
              </a:rPr>
              <a:t>   a. 0,475 cm</a:t>
            </a:r>
          </a:p>
          <a:p>
            <a:r>
              <a:rPr lang="en-US" sz="2400" dirty="0">
                <a:latin typeface="Aharoni"/>
              </a:rPr>
              <a:t>   b. 0,0475 cm</a:t>
            </a:r>
          </a:p>
          <a:p>
            <a:r>
              <a:rPr lang="en-US" sz="2400" dirty="0">
                <a:latin typeface="Aharoni"/>
              </a:rPr>
              <a:t>   c. 0,00475 cm</a:t>
            </a:r>
          </a:p>
          <a:p>
            <a:r>
              <a:rPr lang="en-US" sz="2400" dirty="0">
                <a:latin typeface="Aharoni"/>
              </a:rPr>
              <a:t>   d. 0,000475 cm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4944" y="4064969"/>
            <a:ext cx="46976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Pembahasan</a:t>
            </a:r>
            <a:r>
              <a:rPr lang="en-US" b="1" dirty="0"/>
              <a:t> :</a:t>
            </a:r>
            <a:endParaRPr lang="en-US" dirty="0"/>
          </a:p>
          <a:p>
            <a:r>
              <a:rPr lang="en-US" dirty="0" err="1"/>
              <a:t>Diketahui</a:t>
            </a:r>
            <a:r>
              <a:rPr lang="en-US" dirty="0"/>
              <a:t> : lo  = 1000 cm</a:t>
            </a:r>
          </a:p>
          <a:p>
            <a:r>
              <a:rPr lang="en-US" dirty="0"/>
              <a:t>               </a:t>
            </a:r>
            <a:r>
              <a:rPr lang="el-GR" dirty="0"/>
              <a:t>α   = 0,000019/℃</a:t>
            </a:r>
          </a:p>
          <a:p>
            <a:r>
              <a:rPr lang="el-GR" dirty="0"/>
              <a:t>               Δ</a:t>
            </a:r>
            <a:r>
              <a:rPr lang="en-US" dirty="0"/>
              <a:t>T = 75 - 50 = 25℃</a:t>
            </a:r>
          </a:p>
          <a:p>
            <a:r>
              <a:rPr lang="en-US" dirty="0" err="1"/>
              <a:t>Ditanya</a:t>
            </a:r>
            <a:r>
              <a:rPr lang="en-US" dirty="0"/>
              <a:t> </a:t>
            </a:r>
            <a:r>
              <a:rPr lang="el-GR" dirty="0"/>
              <a:t>Δ</a:t>
            </a:r>
            <a:r>
              <a:rPr lang="en-US" dirty="0"/>
              <a:t>l ?</a:t>
            </a:r>
          </a:p>
          <a:p>
            <a:r>
              <a:rPr lang="en-US" dirty="0" err="1"/>
              <a:t>Jawab</a:t>
            </a:r>
            <a:r>
              <a:rPr lang="en-US" dirty="0"/>
              <a:t> : </a:t>
            </a:r>
            <a:r>
              <a:rPr lang="el-GR" dirty="0"/>
              <a:t>Δ</a:t>
            </a:r>
            <a:r>
              <a:rPr lang="en-US" dirty="0"/>
              <a:t>l = lo . </a:t>
            </a:r>
            <a:r>
              <a:rPr lang="el-GR" dirty="0"/>
              <a:t>α . Δ</a:t>
            </a:r>
            <a:r>
              <a:rPr lang="en-US" dirty="0"/>
              <a:t>T</a:t>
            </a:r>
          </a:p>
          <a:p>
            <a:r>
              <a:rPr lang="en-US" dirty="0"/>
              <a:t>               = 1000. 0,000019. 25</a:t>
            </a:r>
          </a:p>
          <a:p>
            <a:r>
              <a:rPr lang="en-US" dirty="0"/>
              <a:t>               = 0,475 cm</a:t>
            </a:r>
          </a:p>
          <a:p>
            <a:r>
              <a:rPr lang="en-US" b="1" dirty="0" err="1" smtClean="0"/>
              <a:t>Jawaban</a:t>
            </a:r>
            <a:r>
              <a:rPr lang="en-US" b="1" dirty="0" smtClean="0"/>
              <a:t> </a:t>
            </a:r>
            <a:r>
              <a:rPr lang="en-US" b="1" dirty="0"/>
              <a:t>:</a:t>
            </a:r>
            <a:r>
              <a:rPr lang="en-US" dirty="0"/>
              <a:t> a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51418" y="719736"/>
            <a:ext cx="5700156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cs typeface="Aharoni" panose="02010803020104030203"/>
              </a:rPr>
              <a:t>Sebuah</a:t>
            </a:r>
            <a:r>
              <a:rPr lang="en-US" sz="2000" dirty="0" smtClean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tongkat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besi</a:t>
            </a:r>
            <a:r>
              <a:rPr lang="en-US" sz="2000" dirty="0">
                <a:cs typeface="Aharoni" panose="02010803020104030203"/>
              </a:rPr>
              <a:t> (</a:t>
            </a:r>
            <a:r>
              <a:rPr lang="el-GR" sz="2000" dirty="0">
                <a:cs typeface="Aharoni" panose="02010803020104030203"/>
              </a:rPr>
              <a:t>α = 0,000011/℃) </a:t>
            </a:r>
            <a:r>
              <a:rPr lang="en-US" sz="2000" dirty="0" err="1">
                <a:cs typeface="Aharoni" panose="02010803020104030203"/>
              </a:rPr>
              <a:t>pada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suhu</a:t>
            </a:r>
            <a:r>
              <a:rPr lang="en-US" sz="2000" dirty="0">
                <a:cs typeface="Aharoni" panose="02010803020104030203"/>
              </a:rPr>
              <a:t> 20℃ </a:t>
            </a:r>
            <a:r>
              <a:rPr lang="en-US" sz="2000" dirty="0" err="1">
                <a:cs typeface="Aharoni" panose="02010803020104030203"/>
              </a:rPr>
              <a:t>panjangnya</a:t>
            </a:r>
            <a:r>
              <a:rPr lang="en-US" sz="2000" dirty="0">
                <a:cs typeface="Aharoni" panose="02010803020104030203"/>
              </a:rPr>
              <a:t> 2m. </a:t>
            </a:r>
            <a:r>
              <a:rPr lang="en-US" sz="2000" dirty="0" err="1">
                <a:cs typeface="Aharoni" panose="02010803020104030203"/>
              </a:rPr>
              <a:t>Panjang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tongkat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tersebut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ketika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dipanaskan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sampai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suhu</a:t>
            </a:r>
            <a:r>
              <a:rPr lang="en-US" sz="2000" dirty="0">
                <a:cs typeface="Aharoni" panose="02010803020104030203"/>
              </a:rPr>
              <a:t> 80℃ </a:t>
            </a:r>
            <a:r>
              <a:rPr lang="en-US" sz="2000" dirty="0" err="1">
                <a:cs typeface="Aharoni" panose="02010803020104030203"/>
              </a:rPr>
              <a:t>adalah</a:t>
            </a:r>
            <a:r>
              <a:rPr lang="en-US" sz="2000" dirty="0">
                <a:cs typeface="Aharoni" panose="02010803020104030203"/>
              </a:rPr>
              <a:t>...</a:t>
            </a:r>
          </a:p>
          <a:p>
            <a:r>
              <a:rPr lang="en-US" sz="2000" dirty="0">
                <a:cs typeface="Aharoni" panose="02010803020104030203"/>
              </a:rPr>
              <a:t>   a. 2,00066 </a:t>
            </a:r>
            <a:r>
              <a:rPr lang="en-US" sz="2000" dirty="0" smtClean="0">
                <a:cs typeface="Aharoni" panose="02010803020104030203"/>
              </a:rPr>
              <a:t>m</a:t>
            </a:r>
          </a:p>
          <a:p>
            <a:r>
              <a:rPr lang="en-US" sz="2000" dirty="0" smtClean="0">
                <a:cs typeface="Aharoni" panose="02010803020104030203"/>
              </a:rPr>
              <a:t>   b</a:t>
            </a:r>
            <a:r>
              <a:rPr lang="en-US" sz="2000" dirty="0">
                <a:cs typeface="Aharoni" panose="02010803020104030203"/>
              </a:rPr>
              <a:t>. 2,00013 m</a:t>
            </a:r>
          </a:p>
          <a:p>
            <a:r>
              <a:rPr lang="en-US" sz="2000" dirty="0">
                <a:cs typeface="Aharoni" panose="02010803020104030203"/>
              </a:rPr>
              <a:t>   c. 2,00132 m</a:t>
            </a:r>
          </a:p>
          <a:p>
            <a:r>
              <a:rPr lang="en-US" sz="2000" dirty="0">
                <a:cs typeface="Aharoni" panose="02010803020104030203"/>
              </a:rPr>
              <a:t>   d. 2,0066 m</a:t>
            </a:r>
          </a:p>
          <a:p>
            <a:r>
              <a:rPr lang="en-US" sz="2000" b="1" dirty="0" err="1" smtClean="0">
                <a:cs typeface="Aharoni" panose="02010803020104030203"/>
              </a:rPr>
              <a:t>Pembahasan</a:t>
            </a:r>
            <a:r>
              <a:rPr lang="en-US" sz="2000" b="1" dirty="0" smtClean="0">
                <a:cs typeface="Aharoni" panose="02010803020104030203"/>
              </a:rPr>
              <a:t> </a:t>
            </a:r>
            <a:r>
              <a:rPr lang="en-US" sz="2000" b="1" dirty="0">
                <a:cs typeface="Aharoni" panose="02010803020104030203"/>
              </a:rPr>
              <a:t>:</a:t>
            </a:r>
            <a:endParaRPr lang="en-US" sz="2000" dirty="0">
              <a:cs typeface="Aharoni" panose="02010803020104030203"/>
            </a:endParaRPr>
          </a:p>
          <a:p>
            <a:r>
              <a:rPr lang="en-US" sz="2000" dirty="0" err="1">
                <a:cs typeface="Aharoni" panose="02010803020104030203"/>
              </a:rPr>
              <a:t>Diketahui</a:t>
            </a:r>
            <a:r>
              <a:rPr lang="en-US" sz="2000" dirty="0">
                <a:cs typeface="Aharoni" panose="02010803020104030203"/>
              </a:rPr>
              <a:t> : lo  = 2 m</a:t>
            </a:r>
          </a:p>
          <a:p>
            <a:r>
              <a:rPr lang="en-US" sz="2000" dirty="0">
                <a:cs typeface="Aharoni" panose="02010803020104030203"/>
              </a:rPr>
              <a:t>               </a:t>
            </a:r>
            <a:r>
              <a:rPr lang="el-GR" sz="2000" dirty="0">
                <a:cs typeface="Aharoni" panose="02010803020104030203"/>
              </a:rPr>
              <a:t>α   = 0,000011/℃</a:t>
            </a:r>
          </a:p>
          <a:p>
            <a:r>
              <a:rPr lang="el-GR" sz="2000" dirty="0">
                <a:cs typeface="Aharoni" panose="02010803020104030203"/>
              </a:rPr>
              <a:t>               Δ</a:t>
            </a:r>
            <a:r>
              <a:rPr lang="en-US" sz="2000" dirty="0">
                <a:cs typeface="Aharoni" panose="02010803020104030203"/>
              </a:rPr>
              <a:t>T = 80 - 20 = 60℃</a:t>
            </a:r>
          </a:p>
          <a:p>
            <a:r>
              <a:rPr lang="en-US" sz="2000" dirty="0" err="1">
                <a:cs typeface="Aharoni" panose="02010803020104030203"/>
              </a:rPr>
              <a:t>Ditanya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lt</a:t>
            </a:r>
            <a:r>
              <a:rPr lang="en-US" sz="2000" dirty="0">
                <a:cs typeface="Aharoni" panose="02010803020104030203"/>
              </a:rPr>
              <a:t> ?</a:t>
            </a:r>
          </a:p>
          <a:p>
            <a:r>
              <a:rPr lang="en-US" sz="2000" dirty="0" err="1">
                <a:cs typeface="Aharoni" panose="02010803020104030203"/>
              </a:rPr>
              <a:t>Jawab</a:t>
            </a:r>
            <a:r>
              <a:rPr lang="en-US" sz="2000" dirty="0">
                <a:cs typeface="Aharoni" panose="02010803020104030203"/>
              </a:rPr>
              <a:t> : </a:t>
            </a:r>
            <a:r>
              <a:rPr lang="en-US" sz="2000" dirty="0" err="1">
                <a:cs typeface="Aharoni" panose="02010803020104030203"/>
              </a:rPr>
              <a:t>lt</a:t>
            </a:r>
            <a:r>
              <a:rPr lang="en-US" sz="2000" dirty="0">
                <a:cs typeface="Aharoni" panose="02010803020104030203"/>
              </a:rPr>
              <a:t> = lo (1 + </a:t>
            </a:r>
            <a:r>
              <a:rPr lang="el-GR" sz="2000" dirty="0">
                <a:cs typeface="Aharoni" panose="02010803020104030203"/>
              </a:rPr>
              <a:t>α . Δ</a:t>
            </a:r>
            <a:r>
              <a:rPr lang="en-US" sz="2000" dirty="0">
                <a:cs typeface="Aharoni" panose="02010803020104030203"/>
              </a:rPr>
              <a:t>T)</a:t>
            </a:r>
          </a:p>
          <a:p>
            <a:r>
              <a:rPr lang="en-US" sz="2000" dirty="0">
                <a:cs typeface="Aharoni" panose="02010803020104030203"/>
              </a:rPr>
              <a:t>              = 2 (1 + 0,000011.60)</a:t>
            </a:r>
          </a:p>
          <a:p>
            <a:r>
              <a:rPr lang="en-US" sz="2000" dirty="0">
                <a:cs typeface="Aharoni" panose="02010803020104030203"/>
              </a:rPr>
              <a:t>              = 2 (1 + 0,00066)</a:t>
            </a:r>
          </a:p>
          <a:p>
            <a:r>
              <a:rPr lang="en-US" sz="2000" dirty="0">
                <a:cs typeface="Aharoni" panose="02010803020104030203"/>
              </a:rPr>
              <a:t>              = 2 (1,00066)</a:t>
            </a:r>
          </a:p>
          <a:p>
            <a:r>
              <a:rPr lang="en-US" sz="2000" dirty="0">
                <a:cs typeface="Aharoni" panose="02010803020104030203"/>
              </a:rPr>
              <a:t>              = 2,00132 m</a:t>
            </a:r>
          </a:p>
          <a:p>
            <a:r>
              <a:rPr lang="en-US" sz="2000" b="1" dirty="0" err="1" smtClean="0">
                <a:cs typeface="Aharoni" panose="02010803020104030203"/>
              </a:rPr>
              <a:t>Jawaban</a:t>
            </a:r>
            <a:r>
              <a:rPr lang="en-US" sz="2000" b="1" dirty="0" smtClean="0">
                <a:cs typeface="Aharoni" panose="02010803020104030203"/>
              </a:rPr>
              <a:t> </a:t>
            </a:r>
            <a:r>
              <a:rPr lang="en-US" sz="2000" b="1" dirty="0">
                <a:cs typeface="Aharoni" panose="02010803020104030203"/>
              </a:rPr>
              <a:t>:</a:t>
            </a:r>
            <a:r>
              <a:rPr lang="en-US" sz="2000" dirty="0">
                <a:cs typeface="Aharoni" panose="02010803020104030203"/>
              </a:rPr>
              <a:t> c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922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9595" y="1481560"/>
            <a:ext cx="922374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haroni" panose="02010803020104030203"/>
              </a:rPr>
              <a:t>Kemungkinan</a:t>
            </a:r>
            <a:r>
              <a:rPr lang="en-US" sz="2800" dirty="0" smtClean="0">
                <a:latin typeface="Aharoni" panose="02010803020104030203"/>
              </a:rPr>
              <a:t> Benda </a:t>
            </a:r>
            <a:r>
              <a:rPr lang="en-US" sz="2800" dirty="0" err="1" smtClean="0">
                <a:latin typeface="Aharoni" panose="02010803020104030203"/>
              </a:rPr>
              <a:t>Memuai</a:t>
            </a:r>
            <a:r>
              <a:rPr lang="en-US" sz="2800" dirty="0" smtClean="0">
                <a:latin typeface="Aharoni" panose="02010803020104030203"/>
              </a:rPr>
              <a:t>:</a:t>
            </a:r>
            <a:br>
              <a:rPr lang="en-US" sz="2800" dirty="0" smtClean="0">
                <a:latin typeface="Aharoni" panose="02010803020104030203"/>
              </a:rPr>
            </a:br>
            <a:r>
              <a:rPr lang="en-US" sz="2800" dirty="0" smtClean="0">
                <a:latin typeface="Aharoni" panose="02010803020104030203"/>
              </a:rPr>
              <a:t>1. </a:t>
            </a:r>
            <a:r>
              <a:rPr lang="en-US" sz="2800" dirty="0" err="1" smtClean="0">
                <a:latin typeface="Aharoni" panose="02010803020104030203"/>
              </a:rPr>
              <a:t>bertambah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panjang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contoh</a:t>
            </a:r>
            <a:r>
              <a:rPr lang="en-US" sz="2800" dirty="0" smtClean="0">
                <a:latin typeface="Aharoni" panose="02010803020104030203"/>
              </a:rPr>
              <a:t>: </a:t>
            </a:r>
            <a:r>
              <a:rPr lang="en-US" sz="2800" dirty="0" err="1" smtClean="0">
                <a:latin typeface="Aharoni" panose="02010803020104030203"/>
              </a:rPr>
              <a:t>logam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berbentuk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batang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silinder</a:t>
            </a:r>
            <a:r>
              <a:rPr lang="en-US" sz="2800" dirty="0" smtClean="0">
                <a:latin typeface="Aharoni" panose="02010803020104030203"/>
              </a:rPr>
              <a:t>.</a:t>
            </a:r>
          </a:p>
          <a:p>
            <a:r>
              <a:rPr lang="en-US" sz="2800" dirty="0" smtClean="0">
                <a:latin typeface="Aharoni" panose="02010803020104030203"/>
              </a:rPr>
              <a:t>2. </a:t>
            </a:r>
            <a:r>
              <a:rPr lang="en-US" sz="2800" dirty="0" err="1" smtClean="0">
                <a:latin typeface="Aharoni" panose="02010803020104030203"/>
              </a:rPr>
              <a:t>bertambah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luas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contoh</a:t>
            </a:r>
            <a:r>
              <a:rPr lang="en-US" sz="2800" dirty="0" smtClean="0">
                <a:latin typeface="Aharoni" panose="02010803020104030203"/>
              </a:rPr>
              <a:t>: </a:t>
            </a:r>
            <a:r>
              <a:rPr lang="en-US" sz="2800" dirty="0" err="1" smtClean="0">
                <a:latin typeface="Aharoni" panose="02010803020104030203"/>
              </a:rPr>
              <a:t>logam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berbentuk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pipih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persegi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dll</a:t>
            </a:r>
            <a:endParaRPr lang="en-US" sz="2800" dirty="0" smtClean="0">
              <a:latin typeface="Aharoni" panose="02010803020104030203"/>
            </a:endParaRPr>
          </a:p>
          <a:p>
            <a:r>
              <a:rPr lang="en-US" sz="2800" dirty="0" smtClean="0">
                <a:latin typeface="Aharoni" panose="02010803020104030203"/>
              </a:rPr>
              <a:t>3.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Bertambah</a:t>
            </a:r>
            <a:r>
              <a:rPr lang="en-US" sz="2800" dirty="0" smtClean="0">
                <a:latin typeface="Aharoni" panose="02010803020104030203"/>
              </a:rPr>
              <a:t> volume, </a:t>
            </a:r>
            <a:r>
              <a:rPr lang="en-US" sz="2800" dirty="0" err="1" smtClean="0">
                <a:latin typeface="Aharoni" panose="02010803020104030203"/>
              </a:rPr>
              <a:t>contoh</a:t>
            </a:r>
            <a:r>
              <a:rPr lang="en-US" sz="2800" dirty="0" smtClean="0">
                <a:latin typeface="Aharoni" panose="02010803020104030203"/>
              </a:rPr>
              <a:t>: </a:t>
            </a:r>
            <a:r>
              <a:rPr lang="en-US" sz="2800" dirty="0" err="1" smtClean="0">
                <a:latin typeface="Aharoni" panose="02010803020104030203"/>
              </a:rPr>
              <a:t>bemda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berbentuk</a:t>
            </a:r>
            <a:r>
              <a:rPr lang="en-US" sz="2800" dirty="0" smtClean="0">
                <a:latin typeface="Aharoni" panose="02010803020104030203"/>
              </a:rPr>
              <a:t> </a:t>
            </a:r>
            <a:r>
              <a:rPr lang="en-US" sz="2800" dirty="0" err="1" smtClean="0">
                <a:latin typeface="Aharoni" panose="02010803020104030203"/>
              </a:rPr>
              <a:t>kubus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balok</a:t>
            </a:r>
            <a:r>
              <a:rPr lang="en-US" sz="2800" dirty="0" smtClean="0">
                <a:latin typeface="Aharoni" panose="02010803020104030203"/>
              </a:rPr>
              <a:t>, </a:t>
            </a:r>
            <a:r>
              <a:rPr lang="en-US" sz="2800" dirty="0" err="1" smtClean="0">
                <a:latin typeface="Aharoni" panose="02010803020104030203"/>
              </a:rPr>
              <a:t>dsb</a:t>
            </a:r>
            <a:endParaRPr lang="en-US" sz="2800" dirty="0">
              <a:latin typeface="Aharoni" panose="020108030201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262660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082" y="577466"/>
            <a:ext cx="917089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Perpindahan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Kalor</a:t>
            </a:r>
            <a:endParaRPr lang="en-US" sz="4000" dirty="0">
              <a:latin typeface="Arial Black" panose="020B0A04020102020204" pitchFamily="34" charset="0"/>
            </a:endParaRPr>
          </a:p>
          <a:p>
            <a:pPr marL="342900" lvl="1" indent="-342900">
              <a:buFont typeface="+mj-lt"/>
              <a:buAutoNum type="alphaLcPeriod"/>
            </a:pPr>
            <a:r>
              <a:rPr lang="en-ID" sz="2800" dirty="0" err="1">
                <a:latin typeface="Arial Black" panose="020B0A04020102020204" pitchFamily="34" charset="0"/>
              </a:rPr>
              <a:t>Jenis-jenis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perpindahan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kalor</a:t>
            </a:r>
            <a:endParaRPr lang="en-US" sz="2800" dirty="0">
              <a:latin typeface="Arial Black" panose="020B0A04020102020204" pitchFamily="34" charset="0"/>
            </a:endParaRPr>
          </a:p>
          <a:p>
            <a:pPr marL="342900" lvl="1" indent="-342900">
              <a:buFont typeface="+mj-lt"/>
              <a:buAutoNum type="alphaLcPeriod"/>
            </a:pPr>
            <a:r>
              <a:rPr lang="en-ID" sz="2800" dirty="0" err="1">
                <a:latin typeface="Arial Black" panose="020B0A04020102020204" pitchFamily="34" charset="0"/>
              </a:rPr>
              <a:t>Pemanfaatan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perpindahan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kalor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dalam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kehidupan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 smtClean="0">
                <a:latin typeface="Arial Black" panose="020B0A04020102020204" pitchFamily="34" charset="0"/>
              </a:rPr>
              <a:t>sehari-hari</a:t>
            </a:r>
            <a:endParaRPr lang="en-ID" sz="2800" dirty="0" smtClean="0">
              <a:latin typeface="Arial Black" panose="020B0A04020102020204" pitchFamily="34" charset="0"/>
            </a:endParaRPr>
          </a:p>
          <a:p>
            <a:pPr marL="0" lvl="1"/>
            <a:endParaRPr lang="en-ID" sz="3200" dirty="0" smtClean="0">
              <a:latin typeface="Arial Black" panose="020B0A04020102020204" pitchFamily="34" charset="0"/>
            </a:endParaRPr>
          </a:p>
          <a:p>
            <a:pPr lvl="0"/>
            <a:r>
              <a:rPr lang="en-ID" sz="3600" dirty="0" err="1">
                <a:latin typeface="Arial Black" panose="020B0A04020102020204" pitchFamily="34" charset="0"/>
              </a:rPr>
              <a:t>Kalor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jenis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kalor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 smtClean="0">
                <a:latin typeface="Arial Black" panose="020B0A04020102020204" pitchFamily="34" charset="0"/>
              </a:rPr>
              <a:t>laten</a:t>
            </a:r>
            <a:endParaRPr lang="id-ID" sz="3600" dirty="0">
              <a:latin typeface="Arial Black" panose="020B0A04020102020204" pitchFamily="34" charset="0"/>
            </a:endParaRPr>
          </a:p>
          <a:p>
            <a:pPr lvl="0"/>
            <a:r>
              <a:rPr lang="en-ID" sz="2800" dirty="0" err="1" smtClean="0">
                <a:latin typeface="Arial Black" panose="020B0A04020102020204" pitchFamily="34" charset="0"/>
              </a:rPr>
              <a:t>Menentukan</a:t>
            </a:r>
            <a:r>
              <a:rPr lang="en-ID" sz="2800" dirty="0" smtClean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jumlah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kalor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dalam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perubahan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wujud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zat</a:t>
            </a:r>
            <a:r>
              <a:rPr lang="en-ID" sz="2800" dirty="0">
                <a:latin typeface="Arial Black" panose="020B0A04020102020204" pitchFamily="34" charset="0"/>
              </a:rPr>
              <a:t>/ </a:t>
            </a:r>
            <a:r>
              <a:rPr lang="en-ID" sz="2800" dirty="0" err="1">
                <a:latin typeface="Arial Black" panose="020B0A04020102020204" pitchFamily="34" charset="0"/>
              </a:rPr>
              <a:t>perubahan</a:t>
            </a:r>
            <a:r>
              <a:rPr lang="en-ID" sz="2800" dirty="0">
                <a:latin typeface="Arial Black" panose="020B0A04020102020204" pitchFamily="34" charset="0"/>
              </a:rPr>
              <a:t> </a:t>
            </a:r>
            <a:r>
              <a:rPr lang="en-ID" sz="2800" dirty="0" err="1">
                <a:latin typeface="Arial Black" panose="020B0A04020102020204" pitchFamily="34" charset="0"/>
              </a:rPr>
              <a:t>suhu</a:t>
            </a:r>
            <a:endParaRPr lang="en-US" sz="2800" dirty="0">
              <a:latin typeface="Arial Black" panose="020B0A04020102020204" pitchFamily="34" charset="0"/>
            </a:endParaRPr>
          </a:p>
          <a:p>
            <a:pPr marL="342900" lvl="1" indent="-342900">
              <a:buFont typeface="+mj-lt"/>
              <a:buAutoNum type="alphaLcPeriod"/>
            </a:pPr>
            <a:endParaRPr lang="en-US" sz="28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1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4248" y="580884"/>
            <a:ext cx="107267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Perhatikan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peristiwa-peristiwa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sehari-hari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berikut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49250" lvl="2" indent="-349250">
              <a:buFont typeface="+mj-lt"/>
              <a:buAutoNum type="arabicPeriod"/>
            </a:pP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Pegangan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stang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motor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atau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sepeda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diberi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lapisan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terbuat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bahan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kain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2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</a:t>
            </a:r>
            <a:endParaRPr lang="id-ID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49250" lvl="2" indent="-349250">
              <a:buFont typeface="+mj-lt"/>
              <a:buAutoNum type="arabicPeriod"/>
            </a:pP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Adanya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perpindahan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kalor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maka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kita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memasak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air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cukup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bawah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tempak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masak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tidak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perlu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semua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sudut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tempat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masak</a:t>
            </a:r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Konveksi</a:t>
            </a:r>
            <a:endParaRPr lang="id-ID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49250" lvl="2" indent="-349250">
              <a:buFont typeface="+mj-lt"/>
              <a:buAutoNum type="arabicPeriod"/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Dari energy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pancaran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sinar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matahari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dapat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diubah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menjadi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kompor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matahari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baterai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matahari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banyak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lagi.</a:t>
            </a:r>
            <a:r>
              <a:rPr lang="en-US" sz="24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Radiasi</a:t>
            </a:r>
            <a:endParaRPr lang="id-ID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49250" lvl="2" indent="-349250">
              <a:buFont typeface="+mj-lt"/>
              <a:buAutoNum type="arabicPeriod"/>
            </a:pP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Untuk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menghasilkan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beras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maka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padi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harus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dijemur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bawah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sinar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matahari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terik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sehingga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padi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mudah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dipisahkan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antara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beras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kulitnya.</a:t>
            </a:r>
            <a:r>
              <a:rPr lang="en-US" sz="24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Rasiasi</a:t>
            </a:r>
            <a:endParaRPr lang="id-ID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Pernyataan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berkaitan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konduksi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konveksi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radiasi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berturut-turut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ditunjukkan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pada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nomor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…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1, 2,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3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2, 3,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4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3, 4, 1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2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1, 2, 3 </a:t>
            </a:r>
            <a:r>
              <a:rPr lang="en-US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4</a:t>
            </a:r>
            <a:endParaRPr lang="id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35064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014" y="195087"/>
            <a:ext cx="1083203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Perhatikan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pernyataan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berikut</a:t>
            </a:r>
            <a:r>
              <a:rPr lang="en-US" sz="2400" dirty="0" smtClean="0">
                <a:latin typeface="Aharoni"/>
              </a:rPr>
              <a:t>!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Prinsip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kerja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lemari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es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berdasarkan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sifat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yaitu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zat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menguap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memerlukan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zat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mengembun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akan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melepaskan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Dinding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termos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dilapisi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perak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untuk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mencegah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hilangnya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secara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radiasi</a:t>
            </a:r>
            <a:r>
              <a:rPr lang="en-US" sz="2400" dirty="0" smtClean="0">
                <a:latin typeface="Aharoni"/>
              </a:rPr>
              <a:t>. </a:t>
            </a:r>
            <a:r>
              <a:rPr lang="en-US" sz="2400" dirty="0" err="1" smtClean="0">
                <a:latin typeface="Aharoni"/>
              </a:rPr>
              <a:t>Terdapat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ruang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hampa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antara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dnding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kaca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pada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termos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bertujuan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untuk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mencegah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terjadinya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perpindahan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secara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konveksi</a:t>
            </a:r>
            <a:r>
              <a:rPr lang="en-US" sz="2400" dirty="0" smtClean="0">
                <a:latin typeface="Aharoni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Seterika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terbuat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dari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logam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bersifat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konduktor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dapat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memindahkan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secara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konduksi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ke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pakaian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sedang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diseterika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misalnya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besi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kuningan</a:t>
            </a:r>
            <a:r>
              <a:rPr lang="en-US" sz="2400" dirty="0" smtClean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atau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baja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tahan</a:t>
            </a:r>
            <a:r>
              <a:rPr lang="en-US" sz="2400" dirty="0" smtClean="0">
                <a:latin typeface="Aharoni"/>
              </a:rPr>
              <a:t> karat </a:t>
            </a:r>
            <a:r>
              <a:rPr lang="en-US" sz="2400" i="1" dirty="0" smtClean="0">
                <a:latin typeface="Aharoni"/>
              </a:rPr>
              <a:t>(stainle</a:t>
            </a:r>
            <a:r>
              <a:rPr lang="en-US" sz="2400" dirty="0" smtClean="0">
                <a:latin typeface="Aharoni"/>
              </a:rPr>
              <a:t>ss </a:t>
            </a:r>
            <a:r>
              <a:rPr lang="en-US" sz="2400" dirty="0" err="1" smtClean="0">
                <a:latin typeface="Aharoni"/>
              </a:rPr>
              <a:t>stell</a:t>
            </a:r>
            <a:r>
              <a:rPr lang="en-US" sz="2400" dirty="0" smtClean="0">
                <a:latin typeface="Aharoni"/>
              </a:rPr>
              <a:t>).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Panci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masak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terbuat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dari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bahan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konduktor</a:t>
            </a:r>
            <a:r>
              <a:rPr lang="en-US" sz="2400" dirty="0" smtClean="0">
                <a:latin typeface="Aharoni"/>
              </a:rPr>
              <a:t> yang </a:t>
            </a:r>
            <a:r>
              <a:rPr lang="en-US" sz="2400" dirty="0" err="1" smtClean="0">
                <a:latin typeface="Aharoni"/>
              </a:rPr>
              <a:t>bagian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luarnya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mengkilap</a:t>
            </a:r>
            <a:r>
              <a:rPr lang="en-US" sz="2400" dirty="0" smtClean="0">
                <a:latin typeface="Aharoni"/>
              </a:rPr>
              <a:t>. Hal </a:t>
            </a:r>
            <a:r>
              <a:rPr lang="en-US" sz="2400" dirty="0" err="1" smtClean="0">
                <a:latin typeface="Aharoni"/>
              </a:rPr>
              <a:t>ini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bertujuan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untuk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mengurangi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pancaran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. </a:t>
            </a:r>
          </a:p>
          <a:p>
            <a:pPr algn="just"/>
            <a:r>
              <a:rPr lang="en-US" sz="2400" dirty="0" err="1" smtClean="0">
                <a:latin typeface="Aharoni"/>
              </a:rPr>
              <a:t>Pernyataan</a:t>
            </a:r>
            <a:r>
              <a:rPr lang="en-US" sz="2400" dirty="0" smtClean="0">
                <a:latin typeface="Aharoni"/>
              </a:rPr>
              <a:t> yang paling </a:t>
            </a:r>
            <a:r>
              <a:rPr lang="en-US" sz="2400" dirty="0" err="1" smtClean="0">
                <a:latin typeface="Aharoni"/>
              </a:rPr>
              <a:t>tepat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tentang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pemanfaat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kalor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sehari-hari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ditunjukkan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pada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nomor</a:t>
            </a:r>
            <a:r>
              <a:rPr lang="en-US" sz="2400" dirty="0" smtClean="0">
                <a:latin typeface="Aharoni"/>
              </a:rPr>
              <a:t>….</a:t>
            </a:r>
          </a:p>
          <a:p>
            <a:pPr marL="457200" indent="-457200" algn="just">
              <a:buAutoNum type="alphaUcPeriod"/>
            </a:pPr>
            <a:r>
              <a:rPr lang="en-US" sz="2400" dirty="0" smtClean="0">
                <a:latin typeface="Aharoni"/>
              </a:rPr>
              <a:t>1 </a:t>
            </a:r>
            <a:r>
              <a:rPr lang="en-US" sz="2400" dirty="0" err="1" smtClean="0">
                <a:latin typeface="Aharoni"/>
              </a:rPr>
              <a:t>dan</a:t>
            </a:r>
            <a:r>
              <a:rPr lang="en-US" sz="2400" dirty="0" smtClean="0">
                <a:latin typeface="Aharoni"/>
              </a:rPr>
              <a:t> 2</a:t>
            </a:r>
          </a:p>
          <a:p>
            <a:pPr marL="457200" indent="-457200" algn="just">
              <a:buAutoNum type="alphaUcPeriod"/>
            </a:pPr>
            <a:r>
              <a:rPr lang="en-US" sz="2400" dirty="0" smtClean="0">
                <a:latin typeface="Aharoni"/>
              </a:rPr>
              <a:t>2 </a:t>
            </a:r>
            <a:r>
              <a:rPr lang="en-US" sz="2400" dirty="0" err="1" smtClean="0">
                <a:latin typeface="Aharoni"/>
              </a:rPr>
              <a:t>dan</a:t>
            </a:r>
            <a:r>
              <a:rPr lang="en-US" sz="2400" dirty="0" smtClean="0">
                <a:latin typeface="Aharoni"/>
              </a:rPr>
              <a:t> 3</a:t>
            </a:r>
          </a:p>
          <a:p>
            <a:pPr marL="457200" indent="-457200" algn="just">
              <a:buAutoNum type="alphaUcPeriod"/>
            </a:pPr>
            <a:r>
              <a:rPr lang="en-US" sz="2400" dirty="0" smtClean="0">
                <a:latin typeface="Aharoni"/>
              </a:rPr>
              <a:t>3, 2, </a:t>
            </a:r>
            <a:r>
              <a:rPr lang="en-US" sz="2400" dirty="0" err="1" smtClean="0">
                <a:latin typeface="Aharoni"/>
              </a:rPr>
              <a:t>dan</a:t>
            </a:r>
            <a:r>
              <a:rPr lang="en-US" sz="2400" dirty="0" smtClean="0">
                <a:latin typeface="Aharoni"/>
              </a:rPr>
              <a:t> 1</a:t>
            </a:r>
          </a:p>
          <a:p>
            <a:pPr marL="457200" indent="-457200" algn="just">
              <a:buAutoNum type="alphaUcPeriod"/>
            </a:pPr>
            <a:r>
              <a:rPr lang="en-US" sz="2400" dirty="0" smtClean="0">
                <a:solidFill>
                  <a:srgbClr val="FF0000"/>
                </a:solidFill>
                <a:latin typeface="Aharoni"/>
              </a:rPr>
              <a:t>4, 3, 2, dan1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30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034750"/>
              </p:ext>
            </p:extLst>
          </p:nvPr>
        </p:nvGraphicFramePr>
        <p:xfrm>
          <a:off x="848178" y="1178831"/>
          <a:ext cx="5175250" cy="2957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r:id="rId3" imgW="5449320" imgH="3910680" progId="">
                  <p:embed/>
                </p:oleObj>
              </mc:Choice>
              <mc:Fallback>
                <p:oleObj r:id="rId3" imgW="5449320" imgH="391068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78" y="1178831"/>
                        <a:ext cx="5175250" cy="29577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65259" y="1048496"/>
            <a:ext cx="44704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. 80 J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B. 200 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J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. 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C. 230 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J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D. 430 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J</a:t>
            </a:r>
          </a:p>
          <a:p>
            <a:endParaRPr lang="en-US" sz="2400" b="1" dirty="0" smtClean="0">
              <a:solidFill>
                <a:schemeClr val="bg1"/>
              </a:solidFill>
              <a:latin typeface="Aharoni"/>
            </a:endParaRPr>
          </a:p>
          <a:p>
            <a:pPr algn="just"/>
            <a:r>
              <a:rPr lang="en-US" sz="2800" b="1" dirty="0" err="1" smtClean="0">
                <a:solidFill>
                  <a:schemeClr val="bg1"/>
                </a:solidFill>
                <a:latin typeface="Aharoni"/>
              </a:rPr>
              <a:t>Pembahasan</a:t>
            </a:r>
            <a:endParaRPr lang="en-US" sz="2800" b="1" dirty="0">
              <a:solidFill>
                <a:schemeClr val="bg1"/>
              </a:solidFill>
              <a:latin typeface="Aharoni"/>
            </a:endParaRPr>
          </a:p>
          <a:p>
            <a:pPr algn="just"/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Proses B – C=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Kalor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diserap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untuk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perubahan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wujud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(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melebur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) </a:t>
            </a:r>
          </a:p>
          <a:p>
            <a:pPr algn="just"/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Besarnya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= 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kalor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di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titik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C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dikurangi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besar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kalor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di </a:t>
            </a:r>
            <a:r>
              <a:rPr lang="en-US" sz="2800" dirty="0" err="1">
                <a:solidFill>
                  <a:schemeClr val="bg1"/>
                </a:solidFill>
                <a:latin typeface="Aharoni"/>
              </a:rPr>
              <a:t>titik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B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Aharoni"/>
              </a:rPr>
              <a:t>Q</a:t>
            </a:r>
            <a:r>
              <a:rPr lang="en-US" sz="2800" baseline="-25000" dirty="0">
                <a:solidFill>
                  <a:schemeClr val="bg1"/>
                </a:solidFill>
                <a:latin typeface="Aharoni"/>
              </a:rPr>
              <a:t>C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- Q</a:t>
            </a:r>
            <a:r>
              <a:rPr lang="en-US" sz="2800" baseline="-25000" dirty="0">
                <a:solidFill>
                  <a:schemeClr val="bg1"/>
                </a:solidFill>
                <a:latin typeface="Aharoni"/>
              </a:rPr>
              <a:t>B</a:t>
            </a:r>
            <a:r>
              <a:rPr lang="en-US" sz="2800" dirty="0">
                <a:solidFill>
                  <a:schemeClr val="bg1"/>
                </a:solidFill>
                <a:latin typeface="Aharoni"/>
              </a:rPr>
              <a:t> = 280 J - 80 J 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Aharoni"/>
              </a:rPr>
              <a:t>              = 200 J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       </a:t>
            </a:r>
            <a:r>
              <a:rPr lang="en-US" dirty="0"/>
              <a:t>               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8178" y="4557148"/>
            <a:ext cx="57413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Pada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grafik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di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atas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banyaknya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kalor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digunakan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oleh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benda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untuk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melakukan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perubahan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wujud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adalah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...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8178" y="522514"/>
            <a:ext cx="3124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Perhtikan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gambar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!</a:t>
            </a:r>
            <a:endParaRPr lang="en-US" sz="2800" dirty="0">
              <a:solidFill>
                <a:schemeClr val="bg1"/>
              </a:solidFill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908899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51" y="1259940"/>
            <a:ext cx="3192463" cy="197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4071" y="3385752"/>
            <a:ext cx="7312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cs typeface="Aharoni" panose="02010803020104030203"/>
              </a:rPr>
              <a:t>Berapakah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jumlah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kalor</a:t>
            </a:r>
            <a:r>
              <a:rPr lang="en-US" sz="2400" dirty="0" smtClean="0">
                <a:cs typeface="Aharoni" panose="02010803020104030203"/>
              </a:rPr>
              <a:t>  yang </a:t>
            </a:r>
            <a:r>
              <a:rPr lang="en-US" sz="2400" dirty="0" err="1" smtClean="0">
                <a:cs typeface="Aharoni" panose="02010803020104030203"/>
              </a:rPr>
              <a:t>diperlukan</a:t>
            </a:r>
            <a:r>
              <a:rPr lang="en-US" sz="2400" dirty="0" smtClean="0">
                <a:cs typeface="Aharoni" panose="02010803020104030203"/>
              </a:rPr>
              <a:t>  2 kg </a:t>
            </a:r>
            <a:r>
              <a:rPr lang="en-US" sz="2400" dirty="0" err="1" smtClean="0">
                <a:cs typeface="Aharoni" panose="02010803020104030203"/>
              </a:rPr>
              <a:t>aAir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bersuhu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>
                <a:cs typeface="Aharoni" panose="02010803020104030203"/>
              </a:rPr>
              <a:t>60 ºC </a:t>
            </a:r>
            <a:r>
              <a:rPr lang="en-US" sz="2400" dirty="0" err="1">
                <a:cs typeface="Aharoni" panose="02010803020104030203"/>
              </a:rPr>
              <a:t>akan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diuapkan</a:t>
            </a:r>
            <a:r>
              <a:rPr lang="en-US" sz="2400" dirty="0" smtClean="0">
                <a:cs typeface="Aharoni" panose="02010803020104030203"/>
              </a:rPr>
              <a:t>? (</a:t>
            </a:r>
            <a:r>
              <a:rPr lang="en-US" sz="2400" dirty="0" err="1" smtClean="0">
                <a:cs typeface="Aharoni" panose="02010803020104030203"/>
              </a:rPr>
              <a:t>kalor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jenis</a:t>
            </a:r>
            <a:r>
              <a:rPr lang="en-US" sz="2400" dirty="0">
                <a:cs typeface="Aharoni" panose="02010803020104030203"/>
              </a:rPr>
              <a:t> air 4.200 J/(</a:t>
            </a:r>
            <a:r>
              <a:rPr lang="en-US" sz="2400" dirty="0" err="1" smtClean="0">
                <a:cs typeface="Aharoni" panose="02010803020104030203"/>
              </a:rPr>
              <a:t>kgºC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dan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kalor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uap</a:t>
            </a:r>
            <a:r>
              <a:rPr lang="en-US" sz="2400" dirty="0" smtClean="0">
                <a:cs typeface="Aharoni" panose="02010803020104030203"/>
              </a:rPr>
              <a:t> air =2.260.000J)</a:t>
            </a:r>
            <a:endParaRPr lang="en-US" sz="2400" dirty="0">
              <a:cs typeface="Aharoni" panose="02010803020104030203"/>
            </a:endParaRPr>
          </a:p>
          <a:p>
            <a:pPr lvl="0"/>
            <a:r>
              <a:rPr lang="en-US" b="1" dirty="0"/>
              <a:t>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04071" y="642550"/>
            <a:ext cx="5715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Perhatikan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grafik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pemanasan</a:t>
            </a:r>
            <a:r>
              <a:rPr lang="en-US" sz="2400" dirty="0" smtClean="0">
                <a:latin typeface="Aharoni"/>
              </a:rPr>
              <a:t> air </a:t>
            </a:r>
            <a:r>
              <a:rPr lang="en-US" sz="2400" dirty="0" err="1" smtClean="0">
                <a:latin typeface="Aharoni"/>
              </a:rPr>
              <a:t>berikut</a:t>
            </a:r>
            <a:r>
              <a:rPr lang="en-US" sz="2400" dirty="0" smtClean="0">
                <a:latin typeface="Aharoni"/>
              </a:rPr>
              <a:t>!</a:t>
            </a: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468529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8228" y="1619195"/>
            <a:ext cx="891177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smtClean="0">
                <a:latin typeface="Arial Black" panose="020B0A04020102020204" pitchFamily="34" charset="0"/>
              </a:rPr>
              <a:t>  </a:t>
            </a:r>
            <a:r>
              <a:rPr lang="en-ID" sz="4400" dirty="0" err="1" smtClean="0">
                <a:latin typeface="Arial Black" panose="020B0A04020102020204" pitchFamily="34" charset="0"/>
              </a:rPr>
              <a:t>Energi</a:t>
            </a:r>
            <a:r>
              <a:rPr lang="en-ID" sz="4400" dirty="0" smtClean="0">
                <a:latin typeface="Arial Black" panose="020B0A04020102020204" pitchFamily="34" charset="0"/>
              </a:rPr>
              <a:t> </a:t>
            </a:r>
            <a:r>
              <a:rPr lang="en-ID" sz="4400" dirty="0" err="1" smtClean="0">
                <a:latin typeface="Arial Black" panose="020B0A04020102020204" pitchFamily="34" charset="0"/>
              </a:rPr>
              <a:t>dan</a:t>
            </a:r>
            <a:r>
              <a:rPr lang="en-ID" sz="4400" dirty="0">
                <a:latin typeface="Arial Black" panose="020B0A04020102020204" pitchFamily="34" charset="0"/>
              </a:rPr>
              <a:t> </a:t>
            </a:r>
            <a:r>
              <a:rPr lang="en-ID" sz="4400" dirty="0" err="1" smtClean="0">
                <a:latin typeface="Arial Black" panose="020B0A04020102020204" pitchFamily="34" charset="0"/>
              </a:rPr>
              <a:t>Perubahannya</a:t>
            </a:r>
            <a:endParaRPr lang="en-US" sz="4400" dirty="0">
              <a:latin typeface="Arial Black" panose="020B0A04020102020204" pitchFamily="34" charset="0"/>
            </a:endParaRPr>
          </a:p>
          <a:p>
            <a:pPr lvl="1"/>
            <a:endParaRPr lang="en-ID" sz="3200" dirty="0" smtClean="0">
              <a:latin typeface="Arial Black" panose="020B0A04020102020204" pitchFamily="34" charset="0"/>
            </a:endParaRPr>
          </a:p>
          <a:p>
            <a:pPr lvl="1"/>
            <a:r>
              <a:rPr lang="en-ID" sz="3200" dirty="0" err="1" smtClean="0">
                <a:latin typeface="Arial Black" panose="020B0A04020102020204" pitchFamily="34" charset="0"/>
              </a:rPr>
              <a:t>Hubungan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bentuk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energi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perubahannya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dalam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kehidupan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sehari-hari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376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352" y="1203519"/>
            <a:ext cx="1100279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err="1">
                <a:latin typeface="Aharoni" panose="02010803020104030203"/>
              </a:rPr>
              <a:t>Sebuah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mobil</a:t>
            </a:r>
            <a:r>
              <a:rPr lang="en-US" sz="2800" dirty="0">
                <a:latin typeface="Aharoni" panose="02010803020104030203"/>
              </a:rPr>
              <a:t> yang </a:t>
            </a:r>
            <a:r>
              <a:rPr lang="en-US" sz="2800" dirty="0" err="1">
                <a:latin typeface="Aharoni" panose="02010803020104030203"/>
              </a:rPr>
              <a:t>menggunakan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aki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sebagai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sumber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sedang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melaju</a:t>
            </a:r>
            <a:r>
              <a:rPr lang="en-US" sz="2800" dirty="0">
                <a:latin typeface="Aharoni" panose="02010803020104030203"/>
              </a:rPr>
              <a:t> di </a:t>
            </a:r>
            <a:r>
              <a:rPr lang="en-US" sz="2800" dirty="0" err="1">
                <a:latin typeface="Aharoni" panose="02010803020104030203"/>
              </a:rPr>
              <a:t>jalan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raya</a:t>
            </a:r>
            <a:r>
              <a:rPr lang="en-US" sz="2800" dirty="0">
                <a:latin typeface="Aharoni" panose="02010803020104030203"/>
              </a:rPr>
              <a:t>. </a:t>
            </a:r>
            <a:r>
              <a:rPr lang="en-US" sz="2800" dirty="0" err="1">
                <a:latin typeface="Aharoni" panose="02010803020104030203"/>
              </a:rPr>
              <a:t>Urutan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perubahan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yang </a:t>
            </a:r>
            <a:r>
              <a:rPr lang="en-US" sz="2800" dirty="0" err="1">
                <a:latin typeface="Aharoni" panose="02010803020104030203"/>
              </a:rPr>
              <a:t>terjadi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pada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mobil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adalah</a:t>
            </a:r>
            <a:r>
              <a:rPr lang="en-US" sz="2800" dirty="0">
                <a:latin typeface="Aharoni" panose="02010803020104030203"/>
              </a:rPr>
              <a:t>.... </a:t>
            </a:r>
          </a:p>
          <a:p>
            <a:pPr marL="631825" lvl="2" indent="-577850">
              <a:buFont typeface="+mj-lt"/>
              <a:buAutoNum type="alphaUcPeriod"/>
            </a:pP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gerak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bunyi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listrik</a:t>
            </a:r>
            <a:r>
              <a:rPr lang="en-US" sz="2800" dirty="0">
                <a:latin typeface="Aharoni" panose="02010803020104030203"/>
              </a:rPr>
              <a:t> </a:t>
            </a:r>
          </a:p>
          <a:p>
            <a:pPr marL="631825" lvl="2" indent="-577850">
              <a:buFont typeface="+mj-lt"/>
              <a:buAutoNum type="alphaUcPeriod"/>
            </a:pP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gerak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listrik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panas</a:t>
            </a:r>
            <a:r>
              <a:rPr lang="en-US" sz="2800" dirty="0">
                <a:latin typeface="Aharoni" panose="02010803020104030203"/>
              </a:rPr>
              <a:t> </a:t>
            </a:r>
          </a:p>
          <a:p>
            <a:pPr marL="631825" lvl="2" indent="-577850">
              <a:buFont typeface="+mj-lt"/>
              <a:buAutoNum type="alphaUcPeriod"/>
            </a:pP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kimia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panas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listrik</a:t>
            </a:r>
            <a:r>
              <a:rPr lang="en-US" sz="2800" dirty="0">
                <a:latin typeface="Aharoni" panose="02010803020104030203"/>
              </a:rPr>
              <a:t> </a:t>
            </a:r>
          </a:p>
          <a:p>
            <a:pPr marL="631825" lvl="2" indent="-577850">
              <a:buFont typeface="+mj-lt"/>
              <a:buAutoNum type="alphaUcPeriod"/>
            </a:pP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kimia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listrik</a:t>
            </a:r>
            <a:r>
              <a:rPr lang="en-US" sz="2800" dirty="0">
                <a:latin typeface="Aharoni" panose="02010803020104030203"/>
              </a:rPr>
              <a:t> → </a:t>
            </a:r>
            <a:r>
              <a:rPr lang="en-US" sz="2800" dirty="0" err="1">
                <a:latin typeface="Aharoni" panose="02010803020104030203"/>
              </a:rPr>
              <a:t>energi</a:t>
            </a:r>
            <a:r>
              <a:rPr lang="en-US" sz="2800" dirty="0">
                <a:latin typeface="Aharoni" panose="02010803020104030203"/>
              </a:rPr>
              <a:t> </a:t>
            </a:r>
            <a:r>
              <a:rPr lang="en-US" sz="2800" dirty="0" err="1">
                <a:latin typeface="Aharoni" panose="02010803020104030203"/>
              </a:rPr>
              <a:t>gerak</a:t>
            </a:r>
            <a:r>
              <a:rPr lang="en-US" sz="2800" dirty="0">
                <a:latin typeface="Aharoni" panose="02010803020104030203"/>
              </a:rPr>
              <a:t/>
            </a:r>
            <a:br>
              <a:rPr lang="en-US" sz="2800" dirty="0">
                <a:latin typeface="Aharoni" panose="02010803020104030203"/>
              </a:rPr>
            </a:br>
            <a:endParaRPr lang="en-US" sz="2800" dirty="0">
              <a:latin typeface="Aharoni" panose="02010803020104030203"/>
            </a:endParaRPr>
          </a:p>
          <a:p>
            <a:pPr marL="631825" indent="-5778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04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43286" y="117693"/>
            <a:ext cx="5217926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Perhatikan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gambar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berikut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!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Energi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kinetik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benda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di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titik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B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100 Joule.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Jika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massa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benda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2,5 kg,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maka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energi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kinetik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benda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pada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saat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menyentuh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tanah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di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titik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C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sebesar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 ….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A. 350 J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B. 250 J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C. 150 J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</a:rPr>
              <a:t>D. 100 J</a:t>
            </a:r>
          </a:p>
        </p:txBody>
      </p:sp>
      <p:pic>
        <p:nvPicPr>
          <p:cNvPr id="4100" name="Picture 4" descr="https://i1.wp.com/www.amongguru.com/wp-content/uploads/2019/01/Screenshot_96.png?resize=131%2C215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2372638"/>
            <a:ext cx="12477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2" y="629947"/>
            <a:ext cx="1743318" cy="28578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6271" y="1351603"/>
            <a:ext cx="5014514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</a:rPr>
              <a:t>Kunci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jawaban</a:t>
            </a:r>
            <a:r>
              <a:rPr lang="en-US" sz="2400" dirty="0">
                <a:latin typeface="Aharoni"/>
              </a:rPr>
              <a:t> : B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</a:rPr>
              <a:t>Pembahasan</a:t>
            </a:r>
            <a:r>
              <a:rPr lang="en-US" sz="2400" dirty="0">
                <a:latin typeface="Aharoni"/>
              </a:rPr>
              <a:t> :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</a:rPr>
              <a:t>EP(B) = m x g x h (B)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</a:rPr>
              <a:t>EP(B) = 2,5 x 10 x 6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</a:rPr>
              <a:t>EP(B) = 150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</a:rPr>
              <a:t>Em</a:t>
            </a:r>
            <a:r>
              <a:rPr lang="en-US" sz="2400" dirty="0">
                <a:latin typeface="Aharoni"/>
              </a:rPr>
              <a:t>(A) = </a:t>
            </a:r>
            <a:r>
              <a:rPr lang="en-US" sz="2400" dirty="0" err="1">
                <a:latin typeface="Aharoni"/>
              </a:rPr>
              <a:t>Em</a:t>
            </a:r>
            <a:r>
              <a:rPr lang="en-US" sz="2400" dirty="0">
                <a:latin typeface="Aharoni"/>
              </a:rPr>
              <a:t>(C)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</a:rPr>
              <a:t>Ek</a:t>
            </a:r>
            <a:r>
              <a:rPr lang="en-US" sz="2400" dirty="0">
                <a:latin typeface="Aharoni"/>
              </a:rPr>
              <a:t>(A) + </a:t>
            </a:r>
            <a:r>
              <a:rPr lang="en-US" sz="2400" dirty="0" err="1">
                <a:latin typeface="Aharoni"/>
              </a:rPr>
              <a:t>Ep</a:t>
            </a:r>
            <a:r>
              <a:rPr lang="en-US" sz="2400" dirty="0">
                <a:latin typeface="Aharoni"/>
              </a:rPr>
              <a:t>(A) = </a:t>
            </a:r>
            <a:r>
              <a:rPr lang="en-US" sz="2400" dirty="0" err="1">
                <a:latin typeface="Aharoni"/>
              </a:rPr>
              <a:t>Ek</a:t>
            </a:r>
            <a:r>
              <a:rPr lang="en-US" sz="2400" dirty="0">
                <a:latin typeface="Aharoni"/>
              </a:rPr>
              <a:t>(C) + </a:t>
            </a:r>
            <a:r>
              <a:rPr lang="en-US" sz="2400" dirty="0" err="1">
                <a:latin typeface="Aharoni"/>
              </a:rPr>
              <a:t>Ep</a:t>
            </a:r>
            <a:r>
              <a:rPr lang="en-US" sz="2400" dirty="0">
                <a:latin typeface="Aharoni"/>
              </a:rPr>
              <a:t>(C)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</a:rPr>
              <a:t>100 + 150 =  </a:t>
            </a:r>
            <a:r>
              <a:rPr lang="en-US" sz="2400" dirty="0" err="1">
                <a:latin typeface="Aharoni"/>
              </a:rPr>
              <a:t>Ek</a:t>
            </a:r>
            <a:r>
              <a:rPr lang="en-US" sz="2400" dirty="0">
                <a:latin typeface="Aharoni"/>
              </a:rPr>
              <a:t>(C) + (m x g x h(C))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</a:rPr>
              <a:t>150 = </a:t>
            </a:r>
            <a:r>
              <a:rPr lang="en-US" sz="2400" dirty="0" err="1">
                <a:latin typeface="Aharoni"/>
              </a:rPr>
              <a:t>Ek</a:t>
            </a:r>
            <a:r>
              <a:rPr lang="en-US" sz="2400" dirty="0">
                <a:latin typeface="Aharoni"/>
              </a:rPr>
              <a:t>(C) + 25</a:t>
            </a: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</a:rPr>
              <a:t>Ek</a:t>
            </a:r>
            <a:r>
              <a:rPr lang="en-US" sz="2400" dirty="0">
                <a:latin typeface="Aharoni"/>
              </a:rPr>
              <a:t>(C) = 250 Joule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218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694" y="336176"/>
            <a:ext cx="1067696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haroni"/>
              </a:rPr>
              <a:t>Kecepatan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sebuah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mobil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diperbesar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menjadi</a:t>
            </a:r>
            <a:r>
              <a:rPr lang="en-US" sz="2800" dirty="0">
                <a:latin typeface="Aharoni"/>
              </a:rPr>
              <a:t> 3 kali </a:t>
            </a:r>
            <a:r>
              <a:rPr lang="en-US" sz="2800" dirty="0" err="1">
                <a:latin typeface="Aharoni"/>
              </a:rPr>
              <a:t>semula</a:t>
            </a:r>
            <a:r>
              <a:rPr lang="en-US" sz="2800" dirty="0">
                <a:latin typeface="Aharoni"/>
              </a:rPr>
              <a:t>. </a:t>
            </a:r>
            <a:r>
              <a:rPr lang="en-US" sz="2800" dirty="0" err="1">
                <a:latin typeface="Aharoni"/>
              </a:rPr>
              <a:t>Perbandingan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energi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kinetik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semula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sekarang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adalah</a:t>
            </a:r>
            <a:r>
              <a:rPr lang="en-US" sz="2800" dirty="0">
                <a:latin typeface="Aharoni"/>
              </a:rPr>
              <a:t> ….</a:t>
            </a:r>
          </a:p>
          <a:p>
            <a:r>
              <a:rPr lang="en-US" sz="2800" dirty="0">
                <a:latin typeface="Aharoni"/>
              </a:rPr>
              <a:t>A.  1 : 3</a:t>
            </a:r>
          </a:p>
          <a:p>
            <a:r>
              <a:rPr lang="en-US" sz="2800" dirty="0">
                <a:latin typeface="Aharoni"/>
              </a:rPr>
              <a:t>B.  1 : 9</a:t>
            </a:r>
          </a:p>
          <a:p>
            <a:r>
              <a:rPr lang="en-US" sz="2800" dirty="0">
                <a:latin typeface="Aharoni"/>
              </a:rPr>
              <a:t>C.  3 : 1</a:t>
            </a:r>
          </a:p>
          <a:p>
            <a:r>
              <a:rPr lang="en-US" sz="2800" dirty="0">
                <a:latin typeface="Aharoni"/>
              </a:rPr>
              <a:t>D.  9 : 1</a:t>
            </a:r>
          </a:p>
          <a:p>
            <a:r>
              <a:rPr lang="en-US" sz="2800" dirty="0" err="1">
                <a:latin typeface="Aharoni"/>
              </a:rPr>
              <a:t>Kunci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jawaban</a:t>
            </a:r>
            <a:r>
              <a:rPr lang="en-US" sz="2800" dirty="0">
                <a:latin typeface="Aharoni"/>
              </a:rPr>
              <a:t> : B</a:t>
            </a:r>
          </a:p>
          <a:p>
            <a:r>
              <a:rPr lang="en-US" sz="2800" dirty="0" err="1">
                <a:latin typeface="Aharoni"/>
              </a:rPr>
              <a:t>Pembahasan</a:t>
            </a:r>
            <a:r>
              <a:rPr lang="en-US" sz="2800" dirty="0">
                <a:latin typeface="Aharoni"/>
              </a:rPr>
              <a:t> :</a:t>
            </a:r>
          </a:p>
          <a:p>
            <a:r>
              <a:rPr lang="en-US" sz="2800" dirty="0">
                <a:latin typeface="Aharoni"/>
              </a:rPr>
              <a:t>V2 = 3Vi</a:t>
            </a:r>
          </a:p>
          <a:p>
            <a:r>
              <a:rPr lang="en-US" sz="2800" dirty="0">
                <a:latin typeface="Aharoni"/>
              </a:rPr>
              <a:t>EK(1) : </a:t>
            </a:r>
            <a:r>
              <a:rPr lang="en-US" sz="2800" dirty="0" err="1">
                <a:latin typeface="Aharoni"/>
              </a:rPr>
              <a:t>Ek</a:t>
            </a:r>
            <a:r>
              <a:rPr lang="en-US" sz="2800" dirty="0">
                <a:latin typeface="Aharoni"/>
              </a:rPr>
              <a:t>(2) = ½ m x V(1)</a:t>
            </a:r>
            <a:r>
              <a:rPr lang="en-US" sz="2800" baseline="30000" dirty="0">
                <a:latin typeface="Aharoni"/>
              </a:rPr>
              <a:t>2 </a:t>
            </a:r>
            <a:r>
              <a:rPr lang="en-US" sz="2800" dirty="0">
                <a:latin typeface="Aharoni"/>
              </a:rPr>
              <a:t>: ½ m x V(2)</a:t>
            </a:r>
            <a:r>
              <a:rPr lang="en-US" sz="2800" baseline="30000" dirty="0">
                <a:latin typeface="Aharoni"/>
              </a:rPr>
              <a:t>2</a:t>
            </a:r>
            <a:endParaRPr lang="en-US" sz="2800" dirty="0">
              <a:latin typeface="Aharoni"/>
            </a:endParaRPr>
          </a:p>
          <a:p>
            <a:r>
              <a:rPr lang="en-US" sz="2800" dirty="0">
                <a:latin typeface="Aharoni"/>
              </a:rPr>
              <a:t>EK(1) : </a:t>
            </a:r>
            <a:r>
              <a:rPr lang="en-US" sz="2800" dirty="0" err="1">
                <a:latin typeface="Aharoni"/>
              </a:rPr>
              <a:t>Ek</a:t>
            </a:r>
            <a:r>
              <a:rPr lang="en-US" sz="2800" dirty="0">
                <a:latin typeface="Aharoni"/>
              </a:rPr>
              <a:t>(2) = V(1)</a:t>
            </a:r>
            <a:r>
              <a:rPr lang="en-US" sz="2800" baseline="30000" dirty="0">
                <a:latin typeface="Aharoni"/>
              </a:rPr>
              <a:t>2 </a:t>
            </a:r>
            <a:r>
              <a:rPr lang="en-US" sz="2800" dirty="0">
                <a:latin typeface="Aharoni"/>
              </a:rPr>
              <a:t>: V(2)</a:t>
            </a:r>
            <a:r>
              <a:rPr lang="en-US" sz="2800" baseline="30000" dirty="0">
                <a:latin typeface="Aharoni"/>
              </a:rPr>
              <a:t>2</a:t>
            </a:r>
            <a:endParaRPr lang="en-US" sz="2800" dirty="0">
              <a:latin typeface="Aharoni"/>
            </a:endParaRPr>
          </a:p>
          <a:p>
            <a:r>
              <a:rPr lang="en-US" sz="2800" dirty="0">
                <a:latin typeface="Aharoni"/>
              </a:rPr>
              <a:t>EK(1) : </a:t>
            </a:r>
            <a:r>
              <a:rPr lang="en-US" sz="2800" dirty="0" err="1">
                <a:latin typeface="Aharoni"/>
              </a:rPr>
              <a:t>Ek</a:t>
            </a:r>
            <a:r>
              <a:rPr lang="en-US" sz="2800" dirty="0">
                <a:latin typeface="Aharoni"/>
              </a:rPr>
              <a:t>(2) = 1</a:t>
            </a:r>
            <a:r>
              <a:rPr lang="en-US" sz="2800" baseline="30000" dirty="0">
                <a:latin typeface="Aharoni"/>
              </a:rPr>
              <a:t>2</a:t>
            </a:r>
            <a:r>
              <a:rPr lang="en-US" sz="2800" dirty="0">
                <a:latin typeface="Aharoni"/>
              </a:rPr>
              <a:t> : 3</a:t>
            </a:r>
            <a:r>
              <a:rPr lang="en-US" sz="2800" baseline="30000" dirty="0">
                <a:latin typeface="Aharoni"/>
              </a:rPr>
              <a:t>2</a:t>
            </a:r>
            <a:endParaRPr lang="en-US" sz="2800" dirty="0">
              <a:latin typeface="Aharoni"/>
            </a:endParaRPr>
          </a:p>
          <a:p>
            <a:r>
              <a:rPr lang="en-US" sz="2800" dirty="0">
                <a:latin typeface="Aharoni"/>
              </a:rPr>
              <a:t>EK(1) : </a:t>
            </a:r>
            <a:r>
              <a:rPr lang="en-US" sz="2800" dirty="0" err="1">
                <a:latin typeface="Aharoni"/>
              </a:rPr>
              <a:t>Ek</a:t>
            </a:r>
            <a:r>
              <a:rPr lang="en-US" sz="2800" dirty="0">
                <a:latin typeface="Aharoni"/>
              </a:rPr>
              <a:t>(2) = 1 : 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78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731" y="1412367"/>
            <a:ext cx="1141329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dirty="0" smtClean="0"/>
              <a:t>      </a:t>
            </a:r>
            <a:r>
              <a:rPr lang="en-ID" sz="4000" dirty="0" err="1" smtClean="0">
                <a:latin typeface="Arial Black" panose="020B0A04020102020204" pitchFamily="34" charset="0"/>
              </a:rPr>
              <a:t>Gerak</a:t>
            </a:r>
            <a:r>
              <a:rPr lang="en-ID" sz="4000" dirty="0" smtClean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Lurus</a:t>
            </a:r>
            <a:endParaRPr lang="en-US" sz="4000" dirty="0">
              <a:latin typeface="Arial Black" panose="020B0A04020102020204" pitchFamily="34" charset="0"/>
            </a:endParaRPr>
          </a:p>
          <a:p>
            <a:pPr marL="1200150" lvl="1" indent="-7429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Menentukan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grafik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gerak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lurus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beraturan</a:t>
            </a:r>
            <a:r>
              <a:rPr lang="en-ID" sz="3600" dirty="0">
                <a:latin typeface="Arial Black" panose="020B0A04020102020204" pitchFamily="34" charset="0"/>
              </a:rPr>
              <a:t> (GLB)</a:t>
            </a:r>
            <a:endParaRPr lang="en-US" sz="3600" dirty="0">
              <a:latin typeface="Arial Black" panose="020B0A04020102020204" pitchFamily="34" charset="0"/>
            </a:endParaRPr>
          </a:p>
          <a:p>
            <a:pPr marL="1200150" lvl="1" indent="-7429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Menentukan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gerak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lurus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berubah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beraturan</a:t>
            </a:r>
            <a:r>
              <a:rPr lang="en-ID" sz="3600" dirty="0">
                <a:latin typeface="Arial Black" panose="020B0A04020102020204" pitchFamily="34" charset="0"/>
              </a:rPr>
              <a:t> (GLBB)</a:t>
            </a:r>
            <a:endParaRPr lang="en-US" sz="36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13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em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38" y="1655392"/>
            <a:ext cx="3429002" cy="8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6" descr="em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11" y="4696026"/>
            <a:ext cx="3541060" cy="77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4369621" y="7575400"/>
            <a:ext cx="555625" cy="1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332791" y="8569175"/>
            <a:ext cx="555625" cy="12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860611" y="877361"/>
            <a:ext cx="1071479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Tetesan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oli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	: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membacanya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searah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arah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gerak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benda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317811" y="15060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47026" y="2681688"/>
            <a:ext cx="323751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GLBB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diperlambat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317811" y="20489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47026" y="5518915"/>
            <a:ext cx="29225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GLBB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dipercepat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36240" y="2064769"/>
            <a:ext cx="967360" cy="12066"/>
          </a:xfrm>
          <a:prstGeom prst="straightConnector1">
            <a:avLst/>
          </a:prstGeom>
          <a:ln w="38100">
            <a:solidFill>
              <a:schemeClr val="tx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914311" y="4876299"/>
            <a:ext cx="967360" cy="1206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21976" y="3363102"/>
            <a:ext cx="10055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Tiker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timer: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membacanya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berlawanan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arah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arah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gerak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benda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ita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diketik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ikut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bergerak</a:t>
            </a:r>
            <a:r>
              <a:rPr lang="en-US" sz="2800" dirty="0">
                <a:latin typeface="Aharoni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Aharoni"/>
            </a:endParaRPr>
          </a:p>
          <a:p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860611" y="450166"/>
            <a:ext cx="5638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howcard Gothic" panose="04020904020102020604" pitchFamily="82" charset="0"/>
              </a:rPr>
              <a:t>Menentukan</a:t>
            </a:r>
            <a:r>
              <a:rPr lang="en-US" sz="2400" dirty="0">
                <a:latin typeface="Showcard Gothic" panose="04020904020102020604" pitchFamily="82" charset="0"/>
              </a:rPr>
              <a:t> </a:t>
            </a:r>
            <a:r>
              <a:rPr lang="en-US" sz="2400" dirty="0" err="1">
                <a:latin typeface="Showcard Gothic" panose="04020904020102020604" pitchFamily="82" charset="0"/>
              </a:rPr>
              <a:t>titik-titik</a:t>
            </a:r>
            <a:r>
              <a:rPr lang="en-US" sz="2400" dirty="0">
                <a:latin typeface="Showcard Gothic" panose="04020904020102020604" pitchFamily="82" charset="0"/>
              </a:rPr>
              <a:t> </a:t>
            </a:r>
            <a:r>
              <a:rPr lang="en-US" sz="2400" dirty="0" err="1">
                <a:latin typeface="Showcard Gothic" panose="04020904020102020604" pitchFamily="82" charset="0"/>
              </a:rPr>
              <a:t>lintasan</a:t>
            </a:r>
            <a:r>
              <a:rPr lang="en-US" sz="2400" dirty="0">
                <a:latin typeface="Showcard Gothic" panose="04020904020102020604" pitchFamily="8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02364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294" y="8471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090909"/>
              </p:ext>
            </p:extLst>
          </p:nvPr>
        </p:nvGraphicFramePr>
        <p:xfrm>
          <a:off x="5935423" y="2307325"/>
          <a:ext cx="6045907" cy="28006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1589"/>
                <a:gridCol w="1748118"/>
                <a:gridCol w="1922929"/>
                <a:gridCol w="1963271"/>
              </a:tblGrid>
              <a:tr h="3622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 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Grafik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( I )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Grafik ( II )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Grafik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( III )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387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A.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dipercepat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Gerak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lurus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beraturan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diperlambat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63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B.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Gerak lurus beraturan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diperlambat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dipercepat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28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C.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diperlambat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Gerak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lurus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beraturan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dipercepat</a:t>
                      </a:r>
                      <a:endParaRPr lang="en-US" sz="2000" b="1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496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D.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diperlambat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GLBB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dipercepat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Gerak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lurus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beraturan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5760" y="200834"/>
            <a:ext cx="533579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Perhatikan grafik kelajuan - waktu dari gerakan sebuah mobil berikut!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476764"/>
            <a:ext cx="5014411" cy="3471754"/>
          </a:xfrm>
          <a:prstGeom prst="rect">
            <a:avLst/>
          </a:prstGeom>
          <a:solidFill>
            <a:srgbClr val="92D050"/>
          </a:solidFill>
          <a:extLst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076725" y="1199329"/>
            <a:ext cx="54205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Jenis gerakan mobil yang dilukiskan oleh masing-masing grafik adalah....</a:t>
            </a: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176713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57" descr="http://budisma.web.id/wp-content/uploads/media/soal-gerak-lurus/image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00" y="1240779"/>
            <a:ext cx="1843330" cy="18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77991" descr="https://rumushitung.com/wp-content/uploads/2014/03/grafik-hubungan-jarak-atau-kedudukan-terhadap-wakt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83" y="1323142"/>
            <a:ext cx="1952588" cy="18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77993" descr="https://rumushitung.com/wp-content/uploads/2014/03/grafik-hubungan-percepatan-dengan-wakt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06" y="1316965"/>
            <a:ext cx="2154293" cy="18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7990"/>
          <p:cNvSpPr txBox="1"/>
          <p:nvPr/>
        </p:nvSpPr>
        <p:spPr>
          <a:xfrm>
            <a:off x="2982483" y="1190149"/>
            <a:ext cx="308610" cy="23431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11455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114550" y="1590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114550" y="4248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886200" algn="l"/>
                <a:tab pos="4114800" algn="l"/>
                <a:tab pos="4171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86200" algn="l"/>
                <a:tab pos="4114800" algn="l"/>
                <a:tab pos="4171950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988" y="148650"/>
            <a:ext cx="98701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Grafik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kecepatan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percepatan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GLBB </a:t>
            </a:r>
            <a:r>
              <a:rPr lang="en-US" sz="2400" dirty="0" err="1">
                <a:latin typeface="Aharoni"/>
              </a:rPr>
              <a:t>dipercepat</a:t>
            </a:r>
            <a:r>
              <a:rPr lang="en-US" sz="2400" dirty="0">
                <a:latin typeface="Aharoni"/>
              </a:rPr>
              <a:t>:</a:t>
            </a:r>
          </a:p>
          <a:p>
            <a:endParaRPr lang="en-US" dirty="0"/>
          </a:p>
        </p:txBody>
      </p:sp>
      <p:pic>
        <p:nvPicPr>
          <p:cNvPr id="4109" name="Picture 58" descr="http://budisma.web.id/wp-content/uploads/media/soal-gerak-lurus/image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00" y="4198291"/>
            <a:ext cx="1843330" cy="171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77992" descr="https://rumushitung.com/wp-content/uploads/2014/03/grafik-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53" y="4248149"/>
            <a:ext cx="1997794" cy="166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77994" descr="https://rumushitung.com/wp-content/uploads/2014/03/grafik-hubungan-percepatan-dengan-wakt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03" y="4274475"/>
            <a:ext cx="2083491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643268" y="2847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2100468" y="4448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2100468" y="6934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0988" y="3285558"/>
            <a:ext cx="98701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Grafik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kecepatan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percepatan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terhadap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GLBB </a:t>
            </a:r>
            <a:r>
              <a:rPr lang="en-US" sz="2400" dirty="0" err="1" smtClean="0">
                <a:latin typeface="Aharoni"/>
              </a:rPr>
              <a:t>diperlambat</a:t>
            </a:r>
            <a:r>
              <a:rPr lang="en-US" sz="2400" dirty="0">
                <a:latin typeface="Aharoni"/>
              </a:rPr>
              <a:t>:</a:t>
            </a:r>
          </a:p>
          <a:p>
            <a:endParaRPr lang="en-US" dirty="0"/>
          </a:p>
        </p:txBody>
      </p:sp>
      <p:sp>
        <p:nvSpPr>
          <p:cNvPr id="19" name="Text Box 77990"/>
          <p:cNvSpPr txBox="1"/>
          <p:nvPr/>
        </p:nvSpPr>
        <p:spPr>
          <a:xfrm>
            <a:off x="3291093" y="4274475"/>
            <a:ext cx="308610" cy="23431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40649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7165" y="820271"/>
            <a:ext cx="4612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Perhatikaan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gambar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jejak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tiker</a:t>
            </a:r>
            <a:r>
              <a:rPr lang="en-US" sz="2400" dirty="0" smtClean="0">
                <a:latin typeface="Aharoni"/>
              </a:rPr>
              <a:t> timer  </a:t>
            </a:r>
            <a:r>
              <a:rPr lang="en-US" sz="2400" dirty="0" err="1" smtClean="0">
                <a:latin typeface="Aharoni"/>
              </a:rPr>
              <a:t>berikut</a:t>
            </a:r>
            <a:r>
              <a:rPr lang="en-US" sz="2400" dirty="0" smtClean="0">
                <a:latin typeface="Aharoni"/>
              </a:rPr>
              <a:t>!</a:t>
            </a:r>
            <a:endParaRPr lang="en-US" sz="2400" dirty="0">
              <a:latin typeface="Aharon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39" y="1748118"/>
            <a:ext cx="4231061" cy="242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6418803" y="923767"/>
            <a:ext cx="4594132" cy="3383896"/>
            <a:chOff x="2000" y="1894"/>
            <a:chExt cx="4556" cy="3162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0" y="1936"/>
              <a:ext cx="1980" cy="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" y="3579"/>
              <a:ext cx="1980" cy="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" y="1894"/>
              <a:ext cx="2052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" y="3571"/>
              <a:ext cx="1980" cy="1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929641" y="4466481"/>
            <a:ext cx="52530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cs typeface="Aharoni" panose="02010803020104030203"/>
              </a:rPr>
              <a:t>Hasil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ketikan</a:t>
            </a:r>
            <a:r>
              <a:rPr lang="en-US" sz="2400" dirty="0">
                <a:cs typeface="Aharoni" panose="02010803020104030203"/>
              </a:rPr>
              <a:t> ticker timer yang </a:t>
            </a:r>
            <a:r>
              <a:rPr lang="en-US" sz="2400" dirty="0" err="1">
                <a:cs typeface="Aharoni" panose="02010803020104030203"/>
              </a:rPr>
              <a:t>menunjukkan</a:t>
            </a:r>
            <a:r>
              <a:rPr lang="en-US" sz="2400" dirty="0">
                <a:cs typeface="Aharoni" panose="02010803020104030203"/>
              </a:rPr>
              <a:t> GLBB </a:t>
            </a:r>
            <a:r>
              <a:rPr lang="en-US" sz="2400" dirty="0" err="1">
                <a:cs typeface="Aharoni" panose="02010803020104030203"/>
              </a:rPr>
              <a:t>diperlambat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dan</a:t>
            </a:r>
            <a:r>
              <a:rPr lang="en-US" sz="2400" dirty="0">
                <a:cs typeface="Aharoni" panose="02010803020104030203"/>
              </a:rPr>
              <a:t> GLBB </a:t>
            </a:r>
            <a:r>
              <a:rPr lang="en-US" sz="2400" dirty="0" err="1">
                <a:cs typeface="Aharoni" panose="02010803020104030203"/>
              </a:rPr>
              <a:t>dipercepat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berturut-turut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ditunjukkan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pada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 smtClean="0">
                <a:cs typeface="Aharoni" panose="02010803020104030203"/>
              </a:rPr>
              <a:t>grafik</a:t>
            </a:r>
            <a:r>
              <a:rPr lang="en-US" sz="2400" dirty="0" smtClean="0">
                <a:cs typeface="Aharoni" panose="02010803020104030203"/>
              </a:rPr>
              <a:t>…</a:t>
            </a:r>
            <a:endParaRPr lang="en-US" sz="2400" dirty="0">
              <a:cs typeface="Aharoni" panose="020108030201040302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87547" y="4539891"/>
            <a:ext cx="40238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Aharoni" panose="02010803020104030203"/>
              </a:rPr>
              <a:t>A. 1, </a:t>
            </a:r>
            <a:r>
              <a:rPr lang="en-US" sz="2400" dirty="0">
                <a:cs typeface="Aharoni" panose="02010803020104030203"/>
              </a:rPr>
              <a:t>3 </a:t>
            </a:r>
            <a:r>
              <a:rPr lang="en-US" sz="2400" dirty="0" err="1">
                <a:cs typeface="Aharoni" panose="02010803020104030203"/>
              </a:rPr>
              <a:t>dan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smtClean="0">
                <a:cs typeface="Aharoni" panose="02010803020104030203"/>
              </a:rPr>
              <a:t>2, </a:t>
            </a:r>
            <a:r>
              <a:rPr lang="en-US" sz="2400" dirty="0">
                <a:cs typeface="Aharoni" panose="02010803020104030203"/>
              </a:rPr>
              <a:t>4, </a:t>
            </a:r>
            <a:r>
              <a:rPr lang="en-US" sz="2400" dirty="0" err="1">
                <a:cs typeface="Aharoni" panose="02010803020104030203"/>
              </a:rPr>
              <a:t>serta</a:t>
            </a:r>
            <a:r>
              <a:rPr lang="en-US" sz="2400" dirty="0">
                <a:cs typeface="Aharoni" panose="02010803020104030203"/>
              </a:rPr>
              <a:t> B, A</a:t>
            </a:r>
            <a:endParaRPr lang="en-US" sz="2400" dirty="0" smtClean="0">
              <a:cs typeface="Aharoni" panose="02010803020104030203"/>
            </a:endParaRPr>
          </a:p>
          <a:p>
            <a:pPr marL="342900" indent="-342900">
              <a:buAutoNum type="alphaUcPeriod" startAt="2"/>
            </a:pPr>
            <a:r>
              <a:rPr lang="en-US" sz="2400" dirty="0" smtClean="0">
                <a:solidFill>
                  <a:srgbClr val="FF0000"/>
                </a:solidFill>
                <a:cs typeface="Aharoni" panose="02010803020104030203"/>
              </a:rPr>
              <a:t>2, 3 </a:t>
            </a:r>
            <a:r>
              <a:rPr lang="en-US" sz="2400" dirty="0" err="1" smtClean="0">
                <a:solidFill>
                  <a:srgbClr val="FF0000"/>
                </a:solidFill>
                <a:cs typeface="Aharoni" panose="02010803020104030203"/>
              </a:rPr>
              <a:t>dan</a:t>
            </a:r>
            <a:r>
              <a:rPr lang="en-US" sz="2400" dirty="0" smtClean="0">
                <a:solidFill>
                  <a:srgbClr val="FF0000"/>
                </a:solidFill>
                <a:cs typeface="Aharoni" panose="02010803020104030203"/>
              </a:rPr>
              <a:t> 1, 4, </a:t>
            </a:r>
            <a:r>
              <a:rPr lang="en-US" sz="2400" dirty="0" err="1" smtClean="0">
                <a:solidFill>
                  <a:srgbClr val="FF0000"/>
                </a:solidFill>
                <a:cs typeface="Aharoni" panose="02010803020104030203"/>
              </a:rPr>
              <a:t>serta</a:t>
            </a:r>
            <a:r>
              <a:rPr lang="en-US" sz="2400" dirty="0" smtClean="0">
                <a:solidFill>
                  <a:srgbClr val="FF0000"/>
                </a:solidFill>
                <a:cs typeface="Aharoni" panose="02010803020104030203"/>
              </a:rPr>
              <a:t> B, A</a:t>
            </a:r>
          </a:p>
          <a:p>
            <a:pPr marL="342900" indent="-342900">
              <a:buAutoNum type="alphaUcPeriod" startAt="2"/>
            </a:pPr>
            <a:r>
              <a:rPr lang="en-US" sz="2400" dirty="0">
                <a:cs typeface="Aharoni" panose="02010803020104030203"/>
              </a:rPr>
              <a:t> 2, </a:t>
            </a:r>
            <a:r>
              <a:rPr lang="en-US" sz="2400" dirty="0" smtClean="0">
                <a:cs typeface="Aharoni" panose="02010803020104030203"/>
              </a:rPr>
              <a:t>4 </a:t>
            </a:r>
            <a:r>
              <a:rPr lang="en-US" sz="2400" dirty="0" err="1">
                <a:cs typeface="Aharoni" panose="02010803020104030203"/>
              </a:rPr>
              <a:t>dan</a:t>
            </a:r>
            <a:r>
              <a:rPr lang="en-US" sz="2400" dirty="0">
                <a:cs typeface="Aharoni" panose="02010803020104030203"/>
              </a:rPr>
              <a:t> 1, </a:t>
            </a:r>
            <a:r>
              <a:rPr lang="en-US" sz="2400" dirty="0" smtClean="0">
                <a:cs typeface="Aharoni" panose="02010803020104030203"/>
              </a:rPr>
              <a:t>3, </a:t>
            </a:r>
            <a:r>
              <a:rPr lang="en-US" sz="2400" dirty="0" err="1">
                <a:cs typeface="Aharoni" panose="02010803020104030203"/>
              </a:rPr>
              <a:t>serta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smtClean="0">
                <a:cs typeface="Aharoni" panose="02010803020104030203"/>
              </a:rPr>
              <a:t>A, D</a:t>
            </a:r>
          </a:p>
          <a:p>
            <a:pPr marL="342900" indent="-342900">
              <a:buAutoNum type="alphaUcPeriod" startAt="2"/>
            </a:pP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smtClean="0">
                <a:cs typeface="Aharoni" panose="02010803020104030203"/>
              </a:rPr>
              <a:t>3, 4 </a:t>
            </a:r>
            <a:r>
              <a:rPr lang="en-US" sz="2400" dirty="0" err="1" smtClean="0">
                <a:cs typeface="Aharoni" panose="02010803020104030203"/>
              </a:rPr>
              <a:t>dan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>
                <a:cs typeface="Aharoni" panose="02010803020104030203"/>
              </a:rPr>
              <a:t>1, </a:t>
            </a:r>
            <a:r>
              <a:rPr lang="en-US" sz="2400" dirty="0" smtClean="0">
                <a:cs typeface="Aharoni" panose="02010803020104030203"/>
              </a:rPr>
              <a:t>2, </a:t>
            </a:r>
            <a:r>
              <a:rPr lang="en-US" sz="2400" dirty="0" err="1">
                <a:cs typeface="Aharoni" panose="02010803020104030203"/>
              </a:rPr>
              <a:t>serta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smtClean="0">
                <a:cs typeface="Aharoni" panose="02010803020104030203"/>
              </a:rPr>
              <a:t>A, D</a:t>
            </a:r>
            <a:endParaRPr lang="en-US" sz="2400" dirty="0">
              <a:cs typeface="Aharoni" panose="020108030201040302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1446" y="1035714"/>
            <a:ext cx="37382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Aharoni" panose="02010803020104030203"/>
              </a:rPr>
              <a:t>A</a:t>
            </a:r>
            <a:endParaRPr lang="en-US" sz="2000" dirty="0">
              <a:cs typeface="Aharoni" panose="020108030201040302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0494" y="2840982"/>
            <a:ext cx="33214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cs typeface="Aharoni" panose="02010803020104030203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28157" y="1046441"/>
            <a:ext cx="39305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cs typeface="Aharoni" panose="02010803020104030203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27148" y="2793166"/>
            <a:ext cx="37542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cs typeface="Aharoni" panose="02010803020104030203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115240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3467" y="1122296"/>
            <a:ext cx="905584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>
                <a:latin typeface="Arial Black" panose="020B0A04020102020204" pitchFamily="34" charset="0"/>
              </a:rPr>
              <a:t>Usaha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smtClean="0">
                <a:latin typeface="Arial Black" panose="020B0A04020102020204" pitchFamily="34" charset="0"/>
              </a:rPr>
              <a:t>energy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usaha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bekerja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dikenai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 smtClean="0">
                <a:latin typeface="Arial Black" panose="020B0A04020102020204" pitchFamily="34" charset="0"/>
              </a:rPr>
              <a:t>gaya</a:t>
            </a:r>
            <a:endParaRPr lang="en-ID" sz="3200" dirty="0" smtClean="0">
              <a:latin typeface="Arial Black" panose="020B0A04020102020204" pitchFamily="34" charset="0"/>
            </a:endParaRPr>
          </a:p>
          <a:p>
            <a:pPr marL="508000" lvl="0" indent="-508000"/>
            <a:r>
              <a:rPr lang="en-ID" sz="3200" dirty="0" smtClean="0">
                <a:latin typeface="Arial Black" panose="020B0A04020102020204" pitchFamily="34" charset="0"/>
              </a:rPr>
              <a:t>b. </a:t>
            </a: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jarak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perpindahan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atau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gaya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bekerja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 smtClean="0">
                <a:latin typeface="Arial Black" panose="020B0A04020102020204" pitchFamily="34" charset="0"/>
              </a:rPr>
              <a:t>benda</a:t>
            </a:r>
            <a:endParaRPr lang="en-ID" sz="3200" dirty="0" smtClean="0">
              <a:latin typeface="Arial Black" panose="020B0A04020102020204" pitchFamily="34" charset="0"/>
            </a:endParaRPr>
          </a:p>
          <a:p>
            <a:pPr marL="508000" lvl="0" indent="-508000"/>
            <a:r>
              <a:rPr lang="en-US" sz="3200" dirty="0" smtClean="0">
                <a:latin typeface="Arial Black" panose="020B0A04020102020204" pitchFamily="34" charset="0"/>
              </a:rPr>
              <a:t>c. </a:t>
            </a:r>
            <a:r>
              <a:rPr lang="en-ID" sz="3200" dirty="0" err="1" smtClean="0">
                <a:latin typeface="Arial Black" panose="020B0A04020102020204" pitchFamily="34" charset="0"/>
              </a:rPr>
              <a:t>Menetukan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faktor-faktor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mempengaruhi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usaha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20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20777" y="1320052"/>
            <a:ext cx="5224780" cy="1548685"/>
            <a:chOff x="0" y="-85188"/>
            <a:chExt cx="6567055" cy="1612177"/>
          </a:xfrm>
        </p:grpSpPr>
        <p:sp>
          <p:nvSpPr>
            <p:cNvPr id="3" name="Rectangle 2"/>
            <p:cNvSpPr/>
            <p:nvPr/>
          </p:nvSpPr>
          <p:spPr>
            <a:xfrm>
              <a:off x="0" y="823178"/>
              <a:ext cx="6567055" cy="563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671096" y="310560"/>
              <a:ext cx="692727" cy="498764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345342" y="310560"/>
              <a:ext cx="692727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Left Arrow 5"/>
            <p:cNvSpPr/>
            <p:nvPr/>
          </p:nvSpPr>
          <p:spPr>
            <a:xfrm flipV="1">
              <a:off x="3834018" y="378965"/>
              <a:ext cx="492379" cy="8822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TextBox 11"/>
            <p:cNvSpPr txBox="1"/>
            <p:nvPr/>
          </p:nvSpPr>
          <p:spPr>
            <a:xfrm>
              <a:off x="740369" y="379833"/>
              <a:ext cx="598516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kern="1200" dirty="0">
                  <a:effectLst/>
                  <a:latin typeface="Aharoni"/>
                  <a:ea typeface="Times New Roman" panose="02020603050405020304" pitchFamily="18" charset="0"/>
                  <a:cs typeface="Arial" panose="020B0604020202020204" pitchFamily="34" charset="0"/>
                </a:rPr>
                <a:t>X</a:t>
              </a:r>
              <a:endParaRPr lang="en-US" sz="1200" dirty="0">
                <a:effectLst/>
                <a:latin typeface="Aharoni"/>
                <a:ea typeface="Times New Roman" panose="02020603050405020304" pitchFamily="18" charset="0"/>
              </a:endParaRPr>
            </a:p>
          </p:txBody>
        </p:sp>
        <p:sp>
          <p:nvSpPr>
            <p:cNvPr id="8" name="TextBox 12"/>
            <p:cNvSpPr txBox="1"/>
            <p:nvPr/>
          </p:nvSpPr>
          <p:spPr>
            <a:xfrm>
              <a:off x="4564219" y="363208"/>
              <a:ext cx="598516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kern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Y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1056252" y="745593"/>
              <a:ext cx="0" cy="781396"/>
            </a:xfrm>
            <a:custGeom>
              <a:avLst/>
              <a:gdLst>
                <a:gd name="connsiteX0" fmla="*/ 0 w 0"/>
                <a:gd name="connsiteY0" fmla="*/ 0 h 781396"/>
                <a:gd name="connsiteX1" fmla="*/ 0 w 0"/>
                <a:gd name="connsiteY1" fmla="*/ 781396 h 781396"/>
                <a:gd name="connsiteX2" fmla="*/ 0 w 0"/>
                <a:gd name="connsiteY2" fmla="*/ 781396 h 78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781396">
                  <a:moveTo>
                    <a:pt x="0" y="0"/>
                  </a:moveTo>
                  <a:lnTo>
                    <a:pt x="0" y="781396"/>
                  </a:lnTo>
                  <a:lnTo>
                    <a:pt x="0" y="781396"/>
                  </a:lnTo>
                </a:path>
              </a:pathLst>
            </a:cu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713850" y="728961"/>
              <a:ext cx="0" cy="781396"/>
            </a:xfrm>
            <a:custGeom>
              <a:avLst/>
              <a:gdLst>
                <a:gd name="connsiteX0" fmla="*/ 0 w 0"/>
                <a:gd name="connsiteY0" fmla="*/ 0 h 781396"/>
                <a:gd name="connsiteX1" fmla="*/ 0 w 0"/>
                <a:gd name="connsiteY1" fmla="*/ 781396 h 781396"/>
                <a:gd name="connsiteX2" fmla="*/ 0 w 0"/>
                <a:gd name="connsiteY2" fmla="*/ 781396 h 78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781396">
                  <a:moveTo>
                    <a:pt x="0" y="0"/>
                  </a:moveTo>
                  <a:lnTo>
                    <a:pt x="0" y="781396"/>
                  </a:lnTo>
                  <a:lnTo>
                    <a:pt x="0" y="781396"/>
                  </a:lnTo>
                </a:path>
              </a:pathLst>
            </a:cu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072878" y="1460488"/>
              <a:ext cx="3657600" cy="16625"/>
            </a:xfrm>
            <a:custGeom>
              <a:avLst/>
              <a:gdLst>
                <a:gd name="connsiteX0" fmla="*/ 0 w 3657600"/>
                <a:gd name="connsiteY0" fmla="*/ 16625 h 16625"/>
                <a:gd name="connsiteX1" fmla="*/ 3657600 w 3657600"/>
                <a:gd name="connsiteY1" fmla="*/ 0 h 1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57600" h="16625">
                  <a:moveTo>
                    <a:pt x="0" y="16625"/>
                  </a:moveTo>
                  <a:lnTo>
                    <a:pt x="3657600" y="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2269911" y="1078102"/>
              <a:ext cx="43354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TextBox 17"/>
            <p:cNvSpPr txBox="1"/>
            <p:nvPr/>
          </p:nvSpPr>
          <p:spPr>
            <a:xfrm>
              <a:off x="3500187" y="0"/>
              <a:ext cx="113053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40 N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541176" y="-85188"/>
              <a:ext cx="113053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X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3069211" y="633052"/>
              <a:ext cx="1252362" cy="1142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21"/>
            <p:cNvSpPr txBox="1"/>
            <p:nvPr/>
          </p:nvSpPr>
          <p:spPr>
            <a:xfrm>
              <a:off x="2489896" y="337625"/>
              <a:ext cx="1395233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110 </a:t>
              </a:r>
              <a:r>
                <a:rPr lang="en-US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20777" y="699238"/>
            <a:ext cx="4839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latin typeface="Aharoni"/>
              </a:rPr>
              <a:t>Perhatikan</a:t>
            </a:r>
            <a:r>
              <a:rPr lang="en-US" sz="28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haroni"/>
              </a:rPr>
              <a:t>gambar</a:t>
            </a:r>
            <a:r>
              <a:rPr lang="en-US" sz="28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haroni"/>
              </a:rPr>
              <a:t>berikut</a:t>
            </a:r>
            <a:r>
              <a:rPr lang="en-US" sz="2800" b="1" dirty="0" smtClean="0">
                <a:solidFill>
                  <a:schemeClr val="bg1"/>
                </a:solidFill>
                <a:latin typeface="Aharoni"/>
              </a:rPr>
              <a:t>!</a:t>
            </a:r>
            <a:endParaRPr lang="en-US" sz="2800" b="1" dirty="0">
              <a:solidFill>
                <a:schemeClr val="bg1"/>
              </a:solidFill>
              <a:latin typeface="Aharon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053" y="2980193"/>
            <a:ext cx="61894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Berapakah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besarnya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X, agar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agar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benda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berpindah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dari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X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ke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Y yang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jaraknya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60 m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usaha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diperlukan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sebesar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6.000 J?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Aharoni"/>
              </a:rPr>
              <a:t>30 N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searah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40 N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Aharoni"/>
              </a:rPr>
              <a:t>10 N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serah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110 N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Aharoni"/>
              </a:rPr>
              <a:t>30 N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berlawanan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arah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40 N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Aharoni"/>
              </a:rPr>
              <a:t>10 N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berlawanan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arah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110 N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02819" y="1252597"/>
            <a:ext cx="462766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Pembahasan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: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W= 6.000 J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S = 60 m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F</a:t>
            </a:r>
            <a:r>
              <a:rPr lang="en-US" sz="2400" baseline="-25000" dirty="0" err="1">
                <a:solidFill>
                  <a:schemeClr val="bg1"/>
                </a:solidFill>
                <a:latin typeface="Aharoni"/>
              </a:rPr>
              <a:t>total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= </a:t>
            </a:r>
            <a:r>
              <a:rPr lang="en-US" sz="2400" u="sng" dirty="0">
                <a:solidFill>
                  <a:schemeClr val="bg1"/>
                </a:solidFill>
                <a:latin typeface="Aharoni"/>
              </a:rPr>
              <a:t>6.000 J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 = 100 N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             60 m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100 N = (110 N + X N) – 40 N 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X = 100 N – (110 N – 40 N) 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   = 100 N – 70 N = 30 N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berlawanan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arah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40 N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Kunci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: 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07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34428" y="1269963"/>
            <a:ext cx="5012782" cy="1903195"/>
            <a:chOff x="0" y="0"/>
            <a:chExt cx="6775389" cy="1526989"/>
          </a:xfrm>
        </p:grpSpPr>
        <p:sp>
          <p:nvSpPr>
            <p:cNvPr id="3" name="Rectangle 2"/>
            <p:cNvSpPr/>
            <p:nvPr/>
          </p:nvSpPr>
          <p:spPr>
            <a:xfrm>
              <a:off x="0" y="823178"/>
              <a:ext cx="6567055" cy="563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671096" y="310560"/>
              <a:ext cx="692727" cy="498764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345342" y="310560"/>
              <a:ext cx="692727" cy="4987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Left Arrow 5"/>
            <p:cNvSpPr/>
            <p:nvPr/>
          </p:nvSpPr>
          <p:spPr>
            <a:xfrm flipV="1">
              <a:off x="3834018" y="378965"/>
              <a:ext cx="492379" cy="8822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5053093" y="522464"/>
              <a:ext cx="914400" cy="1122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TextBox 11"/>
            <p:cNvSpPr txBox="1"/>
            <p:nvPr/>
          </p:nvSpPr>
          <p:spPr>
            <a:xfrm>
              <a:off x="740369" y="379833"/>
              <a:ext cx="598516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kern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X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Box 12"/>
            <p:cNvSpPr txBox="1"/>
            <p:nvPr/>
          </p:nvSpPr>
          <p:spPr>
            <a:xfrm>
              <a:off x="4564219" y="363208"/>
              <a:ext cx="598516" cy="400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kern="1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Y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56252" y="745593"/>
              <a:ext cx="0" cy="781396"/>
            </a:xfrm>
            <a:custGeom>
              <a:avLst/>
              <a:gdLst>
                <a:gd name="connsiteX0" fmla="*/ 0 w 0"/>
                <a:gd name="connsiteY0" fmla="*/ 0 h 781396"/>
                <a:gd name="connsiteX1" fmla="*/ 0 w 0"/>
                <a:gd name="connsiteY1" fmla="*/ 781396 h 781396"/>
                <a:gd name="connsiteX2" fmla="*/ 0 w 0"/>
                <a:gd name="connsiteY2" fmla="*/ 781396 h 78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781396">
                  <a:moveTo>
                    <a:pt x="0" y="0"/>
                  </a:moveTo>
                  <a:lnTo>
                    <a:pt x="0" y="781396"/>
                  </a:lnTo>
                  <a:lnTo>
                    <a:pt x="0" y="781396"/>
                  </a:lnTo>
                </a:path>
              </a:pathLst>
            </a:cu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713850" y="728961"/>
              <a:ext cx="0" cy="781396"/>
            </a:xfrm>
            <a:custGeom>
              <a:avLst/>
              <a:gdLst>
                <a:gd name="connsiteX0" fmla="*/ 0 w 0"/>
                <a:gd name="connsiteY0" fmla="*/ 0 h 781396"/>
                <a:gd name="connsiteX1" fmla="*/ 0 w 0"/>
                <a:gd name="connsiteY1" fmla="*/ 781396 h 781396"/>
                <a:gd name="connsiteX2" fmla="*/ 0 w 0"/>
                <a:gd name="connsiteY2" fmla="*/ 781396 h 78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781396">
                  <a:moveTo>
                    <a:pt x="0" y="0"/>
                  </a:moveTo>
                  <a:lnTo>
                    <a:pt x="0" y="781396"/>
                  </a:lnTo>
                  <a:lnTo>
                    <a:pt x="0" y="781396"/>
                  </a:lnTo>
                </a:path>
              </a:pathLst>
            </a:cu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072878" y="1460488"/>
              <a:ext cx="3657600" cy="16625"/>
            </a:xfrm>
            <a:custGeom>
              <a:avLst/>
              <a:gdLst>
                <a:gd name="connsiteX0" fmla="*/ 0 w 3657600"/>
                <a:gd name="connsiteY0" fmla="*/ 16625 h 16625"/>
                <a:gd name="connsiteX1" fmla="*/ 3657600 w 3657600"/>
                <a:gd name="connsiteY1" fmla="*/ 0 h 1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57600" h="16625">
                  <a:moveTo>
                    <a:pt x="0" y="16625"/>
                  </a:moveTo>
                  <a:lnTo>
                    <a:pt x="3657600" y="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2269911" y="1078102"/>
              <a:ext cx="43354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3500187" y="0"/>
              <a:ext cx="113053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40 N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TextBox 18"/>
            <p:cNvSpPr txBox="1"/>
            <p:nvPr/>
          </p:nvSpPr>
          <p:spPr>
            <a:xfrm>
              <a:off x="5644859" y="163702"/>
              <a:ext cx="1130530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30 N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3069211" y="633052"/>
              <a:ext cx="1252362" cy="1142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21"/>
            <p:cNvSpPr txBox="1"/>
            <p:nvPr/>
          </p:nvSpPr>
          <p:spPr>
            <a:xfrm>
              <a:off x="2489896" y="337625"/>
              <a:ext cx="1395233" cy="3990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id-ID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110 </a:t>
              </a:r>
              <a:r>
                <a:rPr lang="en-US" sz="2000" b="1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19150" y="3173159"/>
            <a:ext cx="572331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chemeClr val="bg1"/>
                </a:solidFill>
                <a:latin typeface="Aharoni"/>
              </a:rPr>
              <a:t>Apabila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usaha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diperlukan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untuk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mendorong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benda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id-ID" sz="2400" dirty="0">
                <a:solidFill>
                  <a:schemeClr val="bg1"/>
                </a:solidFill>
                <a:latin typeface="Aharoni"/>
              </a:rPr>
              <a:t>  dari X ke Y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sebesar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6.000 joule</a:t>
            </a:r>
            <a:r>
              <a:rPr lang="id-ID" sz="2400" dirty="0">
                <a:solidFill>
                  <a:schemeClr val="bg1"/>
                </a:solidFill>
                <a:latin typeface="Aharoni"/>
              </a:rPr>
              <a:t>,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maka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besarnya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id-ID" sz="2400" dirty="0">
                <a:solidFill>
                  <a:schemeClr val="bg1"/>
                </a:solidFill>
                <a:latin typeface="Aharoni"/>
              </a:rPr>
              <a:t>jarak s adalah ....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haroni"/>
              </a:rPr>
              <a:t> 33,3 m</a:t>
            </a:r>
            <a:r>
              <a:rPr lang="id-ID" sz="2400" dirty="0">
                <a:solidFill>
                  <a:schemeClr val="bg1"/>
                </a:solidFill>
                <a:latin typeface="Aharoni"/>
              </a:rPr>
              <a:t>m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id-ID" sz="2400" dirty="0">
                <a:solidFill>
                  <a:schemeClr val="bg1"/>
                </a:solidFill>
                <a:latin typeface="Aharoni"/>
              </a:rPr>
              <a:t> 50 m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id-ID" sz="2400" dirty="0">
                <a:solidFill>
                  <a:schemeClr val="bg1"/>
                </a:solidFill>
                <a:latin typeface="Aharoni"/>
              </a:rPr>
              <a:t>60 m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pPr marL="457200" lvl="0" indent="-457200" algn="just">
              <a:buFont typeface="+mj-lt"/>
              <a:buAutoNum type="alphaUcPeriod"/>
            </a:pPr>
            <a:r>
              <a:rPr lang="id-ID" sz="2400" dirty="0">
                <a:solidFill>
                  <a:schemeClr val="bg1"/>
                </a:solidFill>
                <a:latin typeface="Aharoni"/>
              </a:rPr>
              <a:t> 150 m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67929" y="1326498"/>
            <a:ext cx="46837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Pembahasan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: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F</a:t>
            </a:r>
            <a:r>
              <a:rPr lang="en-US" sz="2400" b="1" baseline="-25000" dirty="0" err="1">
                <a:solidFill>
                  <a:schemeClr val="bg1"/>
                </a:solidFill>
                <a:latin typeface="Aharoni"/>
              </a:rPr>
              <a:t>total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= (110 N + 30 N) – 40 N = 100 N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W= 6.000 J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W = F x s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6.000 J = 100 N x s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S =</a:t>
            </a:r>
            <a:r>
              <a:rPr lang="en-US" sz="2400" b="1" u="sng" dirty="0">
                <a:solidFill>
                  <a:schemeClr val="bg1"/>
                </a:solidFill>
                <a:latin typeface="Aharoni"/>
              </a:rPr>
              <a:t> 6.000 J 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= 60 m</a:t>
            </a:r>
          </a:p>
          <a:p>
            <a:r>
              <a:rPr lang="en-US" sz="2400" b="1" dirty="0">
                <a:solidFill>
                  <a:schemeClr val="bg1"/>
                </a:solidFill>
                <a:latin typeface="Aharoni"/>
              </a:rPr>
              <a:t>       100 N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Kunci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: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88440" y="520028"/>
            <a:ext cx="4504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Perhatikan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gambar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haroni"/>
              </a:rPr>
              <a:t>berikut</a:t>
            </a:r>
            <a:r>
              <a:rPr lang="en-US" sz="2800" dirty="0" smtClean="0">
                <a:solidFill>
                  <a:schemeClr val="bg1"/>
                </a:solidFill>
                <a:latin typeface="Aharoni"/>
              </a:rPr>
              <a:t>!</a:t>
            </a:r>
            <a:endParaRPr lang="en-US" sz="2800" dirty="0">
              <a:solidFill>
                <a:schemeClr val="bg1"/>
              </a:solidFill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1530293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3428" y="1345774"/>
            <a:ext cx="980224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Pesawat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 smtClean="0">
                <a:latin typeface="Arial Black" panose="020B0A04020102020204" pitchFamily="34" charset="0"/>
              </a:rPr>
              <a:t>Sederhana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salah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satu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besaran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bidang</a:t>
            </a:r>
            <a:r>
              <a:rPr lang="en-ID" sz="3200" dirty="0">
                <a:latin typeface="Arial Black" panose="020B0A04020102020204" pitchFamily="34" charset="0"/>
              </a:rPr>
              <a:t> miring/ </a:t>
            </a:r>
            <a:r>
              <a:rPr lang="en-ID" sz="3200" dirty="0" err="1">
                <a:latin typeface="Arial Black" panose="020B0A04020102020204" pitchFamily="34" charset="0"/>
              </a:rPr>
              <a:t>tuas</a:t>
            </a:r>
            <a:r>
              <a:rPr lang="en-ID" sz="3200" dirty="0">
                <a:latin typeface="Arial Black" panose="020B0A04020102020204" pitchFamily="34" charset="0"/>
              </a:rPr>
              <a:t>/ </a:t>
            </a:r>
            <a:r>
              <a:rPr lang="en-ID" sz="3200" dirty="0" err="1" smtClean="0">
                <a:latin typeface="Arial Black" panose="020B0A04020102020204" pitchFamily="34" charset="0"/>
              </a:rPr>
              <a:t>katrol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smtClean="0">
                <a:latin typeface="Arial Black" panose="020B0A04020102020204" pitchFamily="34" charset="0"/>
              </a:rPr>
              <a:t>Cara </a:t>
            </a:r>
            <a:r>
              <a:rPr lang="en-ID" sz="3200" dirty="0" err="1">
                <a:latin typeface="Arial Black" panose="020B0A04020102020204" pitchFamily="34" charset="0"/>
              </a:rPr>
              <a:t>menyeimbangkan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tuas</a:t>
            </a:r>
            <a:r>
              <a:rPr lang="en-ID" sz="3200" dirty="0">
                <a:latin typeface="Arial Black" panose="020B0A04020102020204" pitchFamily="34" charset="0"/>
              </a:rPr>
              <a:t> (</a:t>
            </a:r>
            <a:r>
              <a:rPr lang="en-ID" sz="3200" dirty="0" err="1">
                <a:latin typeface="Arial Black" panose="020B0A04020102020204" pitchFamily="34" charset="0"/>
              </a:rPr>
              <a:t>tuas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pertama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kedua</a:t>
            </a:r>
            <a:r>
              <a:rPr lang="en-ID" sz="3200" dirty="0">
                <a:latin typeface="Arial Black" panose="020B0A04020102020204" pitchFamily="34" charset="0"/>
              </a:rPr>
              <a:t>) </a:t>
            </a:r>
            <a:r>
              <a:rPr lang="en-ID" sz="3200" dirty="0" err="1">
                <a:latin typeface="Arial Black" panose="020B0A04020102020204" pitchFamily="34" charset="0"/>
              </a:rPr>
              <a:t>apabila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salah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satu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besaran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diubah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42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oh soal tentang katrol bergerak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294" y="1205321"/>
            <a:ext cx="2508477" cy="25895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24114" y="3933372"/>
            <a:ext cx="58057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J</a:t>
            </a:r>
            <a:r>
              <a:rPr lang="en-US" sz="2400" dirty="0" err="1">
                <a:latin typeface="Aharoni"/>
              </a:rPr>
              <a:t>ika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massa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50 kg, </a:t>
            </a:r>
            <a:r>
              <a:rPr lang="en-US" sz="2400" dirty="0" err="1">
                <a:latin typeface="Aharoni"/>
              </a:rPr>
              <a:t>hitunglah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gaya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diperlukan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mengangkat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smtClean="0">
                <a:latin typeface="Aharoni"/>
              </a:rPr>
              <a:t>(g </a:t>
            </a:r>
            <a:r>
              <a:rPr lang="en-US" sz="2400" dirty="0">
                <a:latin typeface="Aharoni"/>
              </a:rPr>
              <a:t>10 </a:t>
            </a:r>
            <a:r>
              <a:rPr lang="en-US" sz="2400" dirty="0" smtClean="0">
                <a:latin typeface="Aharoni"/>
              </a:rPr>
              <a:t>m/s2) </a:t>
            </a:r>
            <a:r>
              <a:rPr lang="en-US" sz="2400" dirty="0" err="1" smtClean="0">
                <a:latin typeface="Aharoni"/>
              </a:rPr>
              <a:t>Hitunglah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keuntungan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mekanisnya</a:t>
            </a:r>
            <a:r>
              <a:rPr lang="en-US" sz="2400" dirty="0">
                <a:latin typeface="Aharoni"/>
              </a:rPr>
              <a:t>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29828" y="344431"/>
            <a:ext cx="535318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>
                <a:latin typeface="Aharoni"/>
              </a:rPr>
              <a:t>Penyelesaian</a:t>
            </a:r>
            <a:r>
              <a:rPr lang="en-US" sz="2000" b="1" i="1" dirty="0">
                <a:latin typeface="Aharoni"/>
              </a:rPr>
              <a:t>:</a:t>
            </a:r>
            <a:endParaRPr lang="en-US" sz="2000" b="1" dirty="0">
              <a:latin typeface="Aharoni"/>
            </a:endParaRPr>
          </a:p>
          <a:p>
            <a:r>
              <a:rPr lang="en-US" sz="2000" b="1" dirty="0" smtClean="0">
                <a:latin typeface="Aharoni"/>
              </a:rPr>
              <a:t>w </a:t>
            </a:r>
            <a:r>
              <a:rPr lang="en-US" sz="2000" b="1" dirty="0">
                <a:latin typeface="Aharoni"/>
              </a:rPr>
              <a:t>= </a:t>
            </a:r>
            <a:r>
              <a:rPr lang="en-US" sz="2000" b="1" dirty="0" err="1">
                <a:latin typeface="Aharoni"/>
              </a:rPr>
              <a:t>m.g</a:t>
            </a:r>
            <a:r>
              <a:rPr lang="en-US" sz="2000" b="1" dirty="0">
                <a:latin typeface="Aharoni"/>
              </a:rPr>
              <a:t> </a:t>
            </a:r>
          </a:p>
          <a:p>
            <a:r>
              <a:rPr lang="en-US" sz="2000" b="1" dirty="0">
                <a:latin typeface="Aharoni"/>
              </a:rPr>
              <a:t>w = 200 kg. 10 m/s</a:t>
            </a:r>
          </a:p>
          <a:p>
            <a:r>
              <a:rPr lang="en-US" sz="2000" b="1" dirty="0">
                <a:latin typeface="Aharoni"/>
              </a:rPr>
              <a:t>w = 2.000 N</a:t>
            </a:r>
          </a:p>
          <a:p>
            <a:r>
              <a:rPr lang="en-US" sz="2000" b="1" dirty="0" err="1">
                <a:latin typeface="Aharoni"/>
              </a:rPr>
              <a:t>untuk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katrol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bergerak</a:t>
            </a:r>
            <a:r>
              <a:rPr lang="en-US" sz="2000" b="1" dirty="0">
                <a:latin typeface="Aharoni"/>
              </a:rPr>
              <a:t>, </a:t>
            </a:r>
            <a:r>
              <a:rPr lang="en-US" sz="2000" b="1" dirty="0" err="1">
                <a:latin typeface="Aharoni"/>
              </a:rPr>
              <a:t>gaya</a:t>
            </a:r>
            <a:r>
              <a:rPr lang="en-US" sz="2000" b="1" dirty="0">
                <a:latin typeface="Aharoni"/>
              </a:rPr>
              <a:t> yang </a:t>
            </a:r>
            <a:r>
              <a:rPr lang="en-US" sz="2000" b="1" dirty="0" err="1">
                <a:latin typeface="Aharoni"/>
              </a:rPr>
              <a:t>diperlukan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sama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dengan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setengah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berat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benda</a:t>
            </a:r>
            <a:r>
              <a:rPr lang="en-US" sz="2000" b="1" dirty="0">
                <a:latin typeface="Aharoni"/>
              </a:rPr>
              <a:t>, </a:t>
            </a:r>
            <a:r>
              <a:rPr lang="en-US" sz="2000" b="1" dirty="0" err="1">
                <a:latin typeface="Aharoni"/>
              </a:rPr>
              <a:t>dengan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persamaan</a:t>
            </a:r>
            <a:r>
              <a:rPr lang="en-US" sz="2000" b="1" dirty="0">
                <a:latin typeface="Aharoni"/>
              </a:rPr>
              <a:t>:</a:t>
            </a:r>
          </a:p>
          <a:p>
            <a:r>
              <a:rPr lang="en-US" sz="2000" b="1" dirty="0">
                <a:latin typeface="Aharoni"/>
              </a:rPr>
              <a:t>2F = w</a:t>
            </a:r>
          </a:p>
          <a:p>
            <a:r>
              <a:rPr lang="en-US" sz="2000" b="1" dirty="0">
                <a:latin typeface="Aharoni"/>
              </a:rPr>
              <a:t>2F = 500 N</a:t>
            </a:r>
          </a:p>
          <a:p>
            <a:r>
              <a:rPr lang="en-US" sz="2000" b="1" dirty="0">
                <a:latin typeface="Aharoni"/>
              </a:rPr>
              <a:t>F = 500 N/2</a:t>
            </a:r>
          </a:p>
          <a:p>
            <a:r>
              <a:rPr lang="en-US" sz="2000" b="1" dirty="0">
                <a:latin typeface="Aharoni"/>
              </a:rPr>
              <a:t>F = 250 N</a:t>
            </a:r>
          </a:p>
          <a:p>
            <a:r>
              <a:rPr lang="en-US" sz="2000" b="1" dirty="0" err="1">
                <a:latin typeface="Aharoni"/>
              </a:rPr>
              <a:t>Jadi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gaya</a:t>
            </a:r>
            <a:r>
              <a:rPr lang="en-US" sz="2000" b="1" dirty="0">
                <a:latin typeface="Aharoni"/>
              </a:rPr>
              <a:t> yang </a:t>
            </a:r>
            <a:r>
              <a:rPr lang="en-US" sz="2000" b="1" dirty="0" err="1">
                <a:latin typeface="Aharoni"/>
              </a:rPr>
              <a:t>diperlukan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untuk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mengangkat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benda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tersebut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dengan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katrol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bergerak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adalah</a:t>
            </a:r>
            <a:r>
              <a:rPr lang="en-US" sz="2000" b="1" dirty="0">
                <a:latin typeface="Aharoni"/>
              </a:rPr>
              <a:t> 250 N </a:t>
            </a:r>
          </a:p>
          <a:p>
            <a:r>
              <a:rPr lang="en-US" sz="2000" b="1" dirty="0">
                <a:latin typeface="Aharoni"/>
              </a:rPr>
              <a:t> </a:t>
            </a:r>
            <a:r>
              <a:rPr lang="en-US" sz="2000" b="1" dirty="0" smtClean="0">
                <a:latin typeface="Aharoni"/>
              </a:rPr>
              <a:t>KM </a:t>
            </a:r>
            <a:r>
              <a:rPr lang="en-US" sz="2000" b="1" dirty="0" err="1" smtClean="0">
                <a:latin typeface="Aharoni"/>
              </a:rPr>
              <a:t>katrol</a:t>
            </a:r>
            <a:r>
              <a:rPr lang="en-US" sz="2000" b="1" dirty="0" smtClean="0">
                <a:latin typeface="Aharoni"/>
              </a:rPr>
              <a:t> </a:t>
            </a:r>
            <a:r>
              <a:rPr lang="en-US" sz="2000" b="1" dirty="0" err="1" smtClean="0">
                <a:latin typeface="Aharoni"/>
              </a:rPr>
              <a:t>tetap</a:t>
            </a:r>
            <a:r>
              <a:rPr lang="en-US" sz="2000" b="1" dirty="0" smtClean="0">
                <a:latin typeface="Aharoni"/>
              </a:rPr>
              <a:t>: </a:t>
            </a:r>
            <a:endParaRPr lang="en-US" sz="2000" b="1" dirty="0">
              <a:latin typeface="Aharoni"/>
            </a:endParaRPr>
          </a:p>
          <a:p>
            <a:r>
              <a:rPr lang="en-US" sz="2000" b="1" dirty="0">
                <a:latin typeface="Aharoni"/>
              </a:rPr>
              <a:t>KM = w/F </a:t>
            </a:r>
          </a:p>
          <a:p>
            <a:r>
              <a:rPr lang="en-US" sz="2000" b="1" dirty="0">
                <a:latin typeface="Aharoni"/>
              </a:rPr>
              <a:t>KM = 500 N/250 N </a:t>
            </a:r>
          </a:p>
          <a:p>
            <a:r>
              <a:rPr lang="en-US" sz="2000" b="1" dirty="0">
                <a:latin typeface="Aharoni"/>
              </a:rPr>
              <a:t>KM = 2</a:t>
            </a:r>
          </a:p>
          <a:p>
            <a:r>
              <a:rPr lang="en-US" sz="2000" b="1" dirty="0" err="1">
                <a:latin typeface="Aharoni"/>
              </a:rPr>
              <a:t>Jadi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keuntungan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mekanis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untuk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katrol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bergerak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adalah</a:t>
            </a:r>
            <a:r>
              <a:rPr lang="en-US" sz="2000" b="1" dirty="0">
                <a:latin typeface="Aharoni"/>
              </a:rPr>
              <a:t> 2</a:t>
            </a:r>
          </a:p>
          <a:p>
            <a:endParaRPr lang="en-US" sz="2000" b="1" dirty="0">
              <a:latin typeface="Aharon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6971" y="493485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haroni"/>
              </a:rPr>
              <a:t>Perhatikan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gambar</a:t>
            </a:r>
            <a:r>
              <a:rPr lang="en-US" sz="2400" dirty="0" smtClean="0">
                <a:latin typeface="Aharoni"/>
              </a:rPr>
              <a:t>! </a:t>
            </a: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4166772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3.bp.blogspot.com/-edTD2wlcfWY/VHPP9B_shMI/AAAAAAAAAHg/jignqKO2iOI/s1600/miring1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28" y="1397000"/>
            <a:ext cx="3730172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45739" y="3628572"/>
            <a:ext cx="516157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haroni"/>
              </a:rPr>
              <a:t>Sebuah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kotak</a:t>
            </a:r>
            <a:r>
              <a:rPr lang="en-US" sz="2000" dirty="0">
                <a:latin typeface="Aharoni"/>
              </a:rPr>
              <a:t> yang </a:t>
            </a:r>
            <a:r>
              <a:rPr lang="en-US" sz="2000" dirty="0" err="1">
                <a:latin typeface="Aharoni"/>
              </a:rPr>
              <a:t>beratnya</a:t>
            </a:r>
            <a:r>
              <a:rPr lang="en-US" sz="2000" dirty="0">
                <a:latin typeface="Aharoni"/>
              </a:rPr>
              <a:t> 1800 N </a:t>
            </a:r>
            <a:r>
              <a:rPr lang="en-US" sz="2000" dirty="0" err="1">
                <a:latin typeface="Aharoni"/>
              </a:rPr>
              <a:t>dinaik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ke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atas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truk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menggunakan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bidang</a:t>
            </a:r>
            <a:r>
              <a:rPr lang="en-US" sz="2000" dirty="0">
                <a:latin typeface="Aharoni"/>
              </a:rPr>
              <a:t> mi- ring yang </a:t>
            </a:r>
            <a:r>
              <a:rPr lang="en-US" sz="2000" dirty="0" err="1">
                <a:latin typeface="Aharoni"/>
              </a:rPr>
              <a:t>panjangnya</a:t>
            </a:r>
            <a:r>
              <a:rPr lang="en-US" sz="2000" dirty="0">
                <a:latin typeface="Aharoni"/>
              </a:rPr>
              <a:t> 1,5 m. </a:t>
            </a:r>
            <a:r>
              <a:rPr lang="en-US" sz="2000" dirty="0" err="1">
                <a:latin typeface="Aharoni"/>
              </a:rPr>
              <a:t>Sedangkan</a:t>
            </a:r>
            <a:r>
              <a:rPr lang="en-US" sz="2000" dirty="0">
                <a:latin typeface="Aharoni"/>
              </a:rPr>
              <a:t> h = 0,7 m , </a:t>
            </a:r>
            <a:r>
              <a:rPr lang="en-US" sz="2000" dirty="0" err="1">
                <a:latin typeface="Aharoni"/>
              </a:rPr>
              <a:t>maka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 smtClean="0">
                <a:latin typeface="Aharoni"/>
              </a:rPr>
              <a:t>berapa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 smtClean="0">
                <a:latin typeface="Aharoni"/>
              </a:rPr>
              <a:t>gaya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kuasa</a:t>
            </a:r>
            <a:r>
              <a:rPr lang="en-US" sz="2000" dirty="0">
                <a:latin typeface="Aharoni"/>
              </a:rPr>
              <a:t> yang </a:t>
            </a:r>
            <a:r>
              <a:rPr lang="en-US" sz="2000" dirty="0" err="1" smtClean="0">
                <a:latin typeface="Aharoni"/>
              </a:rPr>
              <a:t>dibutuhkan</a:t>
            </a:r>
            <a:r>
              <a:rPr lang="en-US" sz="2000" dirty="0" smtClean="0">
                <a:latin typeface="Aharoni"/>
              </a:rPr>
              <a:t>?</a:t>
            </a:r>
            <a:endParaRPr lang="en-US" sz="2000" dirty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655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2.bp.blogspot.com/-7fUdmsBc4DA/T_HoJx7zfBI/AAAAAAAABVM/GIKhmuA5rls/s320/pesawat-sederhana-soal-7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19" y="927100"/>
            <a:ext cx="4242481" cy="1990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06401" y="3193143"/>
            <a:ext cx="51525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Beban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600 N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harus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berada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pada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posisi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seimbang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Apa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harus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dilakukan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? </a:t>
            </a:r>
            <a:br>
              <a:rPr lang="en-US" sz="2400" b="1" dirty="0">
                <a:solidFill>
                  <a:schemeClr val="bg1"/>
                </a:solidFill>
                <a:latin typeface="Aharoni"/>
              </a:rPr>
            </a:br>
            <a:r>
              <a:rPr lang="en-US" sz="2400" b="1" dirty="0">
                <a:solidFill>
                  <a:schemeClr val="bg1"/>
                </a:solidFill>
                <a:latin typeface="Aharoni"/>
              </a:rPr>
              <a:t>A. 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memberikan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sebesar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150N</a:t>
            </a:r>
            <a:endParaRPr lang="en-US" sz="2400" b="1" dirty="0">
              <a:solidFill>
                <a:schemeClr val="bg1"/>
              </a:solidFill>
              <a:latin typeface="Aharoni"/>
            </a:endParaRPr>
          </a:p>
          <a:p>
            <a:pPr lvl="0"/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B. </a:t>
            </a:r>
            <a:r>
              <a:rPr lang="en-US" sz="2400" b="1" dirty="0" err="1" smtClean="0">
                <a:solidFill>
                  <a:schemeClr val="bg1"/>
                </a:solidFill>
                <a:latin typeface="Aharoni"/>
              </a:rPr>
              <a:t>beban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diundur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sejauh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10 cm</a:t>
            </a:r>
          </a:p>
          <a:p>
            <a:pPr lvl="0"/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C. </a:t>
            </a:r>
            <a:r>
              <a:rPr lang="en-US" sz="2400" b="1" dirty="0" err="1" smtClean="0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dikurangi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10 N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dari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semula</a:t>
            </a:r>
            <a:endParaRPr lang="en-US" sz="2400" b="1" dirty="0">
              <a:solidFill>
                <a:schemeClr val="bg1"/>
              </a:solidFill>
              <a:latin typeface="Aharoni"/>
            </a:endParaRPr>
          </a:p>
          <a:p>
            <a:pPr lvl="0"/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D. </a:t>
            </a:r>
            <a:r>
              <a:rPr lang="en-US" sz="2400" b="1" dirty="0" err="1" smtClean="0">
                <a:solidFill>
                  <a:schemeClr val="bg1"/>
                </a:solidFill>
                <a:latin typeface="Aharoni"/>
              </a:rPr>
              <a:t>titik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tumpu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haroni"/>
              </a:rPr>
              <a:t>dimajukan</a:t>
            </a:r>
            <a:r>
              <a:rPr lang="en-US" sz="2400" b="1" dirty="0">
                <a:solidFill>
                  <a:schemeClr val="bg1"/>
                </a:solidFill>
                <a:latin typeface="Aharoni"/>
              </a:rPr>
              <a:t> 10 cm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54057" y="1346483"/>
            <a:ext cx="50509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>
                <a:solidFill>
                  <a:schemeClr val="bg1"/>
                </a:solidFill>
                <a:latin typeface="Aharoni"/>
              </a:rPr>
              <a:t>Pembahasan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Aharoni"/>
              </a:rPr>
            </a:br>
            <a:r>
              <a:rPr lang="en-US" sz="2400" dirty="0" err="1">
                <a:solidFill>
                  <a:schemeClr val="bg1"/>
                </a:solidFill>
                <a:latin typeface="Aharoni"/>
              </a:rPr>
              <a:t>Diketahui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:</a:t>
            </a:r>
            <a:br>
              <a:rPr lang="en-US" sz="2400" dirty="0">
                <a:solidFill>
                  <a:schemeClr val="bg1"/>
                </a:solidFill>
                <a:latin typeface="Aharoni"/>
              </a:rPr>
            </a:br>
            <a:r>
              <a:rPr lang="en-US" sz="2400" dirty="0" err="1">
                <a:solidFill>
                  <a:schemeClr val="bg1"/>
                </a:solidFill>
                <a:latin typeface="Aharoni"/>
              </a:rPr>
              <a:t>L</a:t>
            </a:r>
            <a:r>
              <a:rPr lang="en-US" sz="2400" baseline="-25000" dirty="0" err="1">
                <a:solidFill>
                  <a:schemeClr val="bg1"/>
                </a:solidFill>
                <a:latin typeface="Aharoni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= </a:t>
            </a:r>
            <a:r>
              <a:rPr lang="en-US" sz="2400" baseline="30000" dirty="0">
                <a:solidFill>
                  <a:schemeClr val="bg1"/>
                </a:solidFill>
                <a:latin typeface="Aharoni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/</a:t>
            </a:r>
            <a:r>
              <a:rPr lang="en-US" sz="2400" baseline="-25000" dirty="0">
                <a:solidFill>
                  <a:schemeClr val="bg1"/>
                </a:solidFill>
                <a:latin typeface="Aharoni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m</a:t>
            </a:r>
            <a:br>
              <a:rPr lang="en-US" sz="2400" dirty="0">
                <a:solidFill>
                  <a:schemeClr val="bg1"/>
                </a:solidFill>
                <a:latin typeface="Aharoni"/>
              </a:rPr>
            </a:br>
            <a:r>
              <a:rPr lang="en-US" sz="2400" dirty="0" err="1">
                <a:solidFill>
                  <a:schemeClr val="bg1"/>
                </a:solidFill>
                <a:latin typeface="Aharoni"/>
              </a:rPr>
              <a:t>L</a:t>
            </a:r>
            <a:r>
              <a:rPr lang="en-US" sz="2400" baseline="-25000" dirty="0" err="1">
                <a:solidFill>
                  <a:schemeClr val="bg1"/>
                </a:solidFill>
                <a:latin typeface="Aharoni"/>
              </a:rPr>
              <a:t>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= 2 m, (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Lk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=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jarak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dari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titik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tumpu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ke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titik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kuasa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)</a:t>
            </a:r>
          </a:p>
          <a:p>
            <a:r>
              <a:rPr lang="en-US" sz="2400" dirty="0">
                <a:solidFill>
                  <a:schemeClr val="bg1"/>
                </a:solidFill>
                <a:latin typeface="Aharoni"/>
              </a:rPr>
              <a:t>F x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L</a:t>
            </a:r>
            <a:r>
              <a:rPr lang="en-US" sz="2400" baseline="-25000" dirty="0" err="1">
                <a:solidFill>
                  <a:schemeClr val="bg1"/>
                </a:solidFill>
                <a:latin typeface="Aharoni"/>
              </a:rPr>
              <a:t>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= W x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L</a:t>
            </a:r>
            <a:r>
              <a:rPr lang="en-US" sz="2400" baseline="-25000" dirty="0" err="1">
                <a:solidFill>
                  <a:schemeClr val="bg1"/>
                </a:solidFill>
                <a:latin typeface="Aharoni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Aharoni"/>
              </a:rPr>
            </a:br>
            <a:r>
              <a:rPr lang="en-US" sz="2400" dirty="0">
                <a:solidFill>
                  <a:schemeClr val="bg1"/>
                </a:solidFill>
                <a:latin typeface="Aharoni"/>
              </a:rPr>
              <a:t>F x (2) = 600 x (</a:t>
            </a:r>
            <a:r>
              <a:rPr lang="en-US" sz="2400" baseline="30000" dirty="0">
                <a:solidFill>
                  <a:schemeClr val="bg1"/>
                </a:solidFill>
                <a:latin typeface="Aharoni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/</a:t>
            </a:r>
            <a:r>
              <a:rPr lang="en-US" sz="2400" baseline="-25000" dirty="0">
                <a:solidFill>
                  <a:schemeClr val="bg1"/>
                </a:solidFill>
                <a:latin typeface="Aharoni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) </a:t>
            </a:r>
            <a:br>
              <a:rPr lang="en-US" sz="2400" dirty="0">
                <a:solidFill>
                  <a:schemeClr val="bg1"/>
                </a:solidFill>
                <a:latin typeface="Aharoni"/>
              </a:rPr>
            </a:br>
            <a:r>
              <a:rPr lang="en-US" sz="2400" dirty="0">
                <a:solidFill>
                  <a:schemeClr val="bg1"/>
                </a:solidFill>
                <a:latin typeface="Aharoni"/>
              </a:rPr>
              <a:t>F = 150 N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Jadi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agar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beban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600 N 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berada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pada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posisi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seimbang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maka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diperlukan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gaya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sebesar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150 N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Kunci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: A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5919" y="362858"/>
            <a:ext cx="3058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Aharoni"/>
              </a:rPr>
              <a:t>Perhatikan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Aharoni"/>
              </a:rPr>
              <a:t>gambar</a:t>
            </a:r>
            <a:r>
              <a:rPr lang="en-US" sz="2400" b="1" dirty="0" smtClean="0">
                <a:solidFill>
                  <a:schemeClr val="bg1"/>
                </a:solidFill>
                <a:latin typeface="Aharoni"/>
              </a:rPr>
              <a:t>!</a:t>
            </a:r>
            <a:endParaRPr lang="en-US" sz="2400" b="1" dirty="0">
              <a:solidFill>
                <a:schemeClr val="bg1"/>
              </a:solidFill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660007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40135" y="1559059"/>
            <a:ext cx="4962379" cy="1422263"/>
            <a:chOff x="0" y="19061"/>
            <a:chExt cx="2308303" cy="750374"/>
          </a:xfrm>
        </p:grpSpPr>
        <p:sp>
          <p:nvSpPr>
            <p:cNvPr id="11" name="Freeform 10">
              <a:extLst/>
            </p:cNvPr>
            <p:cNvSpPr/>
            <p:nvPr/>
          </p:nvSpPr>
          <p:spPr bwMode="auto">
            <a:xfrm>
              <a:off x="89210" y="446049"/>
              <a:ext cx="2185035" cy="45085"/>
            </a:xfrm>
            <a:custGeom>
              <a:avLst/>
              <a:gdLst>
                <a:gd name="connsiteX0" fmla="*/ 0 w 4698124"/>
                <a:gd name="connsiteY0" fmla="*/ 0 h 0"/>
                <a:gd name="connsiteX1" fmla="*/ 4698124 w 469812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98124">
                  <a:moveTo>
                    <a:pt x="0" y="0"/>
                  </a:moveTo>
                  <a:lnTo>
                    <a:pt x="4698124" y="0"/>
                  </a:lnTo>
                </a:path>
              </a:pathLst>
            </a:custGeom>
            <a:ln w="5715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endParaRPr lang="en-US"/>
            </a:p>
          </p:txBody>
        </p:sp>
        <p:sp>
          <p:nvSpPr>
            <p:cNvPr id="12" name="Text Box 50"/>
            <p:cNvSpPr txBox="1"/>
            <p:nvPr/>
          </p:nvSpPr>
          <p:spPr>
            <a:xfrm>
              <a:off x="0" y="55757"/>
              <a:ext cx="535259" cy="289931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schemeClr val="accent3">
                  <a:lumMod val="40000"/>
                  <a:lumOff val="60000"/>
                </a:scheme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300N</a:t>
              </a:r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535259" y="512957"/>
              <a:ext cx="301083" cy="256478"/>
            </a:xfrm>
            <a:prstGeom prst="triangl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308303" y="19061"/>
              <a:ext cx="0" cy="41583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Box 50"/>
          <p:cNvSpPr txBox="1"/>
          <p:nvPr/>
        </p:nvSpPr>
        <p:spPr>
          <a:xfrm>
            <a:off x="657707" y="1656618"/>
            <a:ext cx="1081581" cy="5080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Aharoni"/>
                <a:ea typeface="Calibri" panose="020F0502020204030204" pitchFamily="34" charset="0"/>
                <a:cs typeface="Arial" panose="020B0604020202020204" pitchFamily="34" charset="0"/>
              </a:rPr>
              <a:t>300N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78400" y="108857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F= 75 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135" y="3147291"/>
            <a:ext cx="56031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Aharoni"/>
              </a:rPr>
              <a:t>Apabila</a:t>
            </a:r>
            <a:r>
              <a:rPr lang="en-US" sz="2000" b="1" dirty="0">
                <a:latin typeface="Aharoni"/>
              </a:rPr>
              <a:t> AB ; 40 cm </a:t>
            </a:r>
            <a:r>
              <a:rPr lang="en-US" sz="2000" b="1" dirty="0" err="1">
                <a:latin typeface="Aharoni"/>
              </a:rPr>
              <a:t>dan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 50 cm </a:t>
            </a:r>
            <a:r>
              <a:rPr lang="en-US" sz="2000" b="1" dirty="0" err="1">
                <a:latin typeface="Aharoni"/>
              </a:rPr>
              <a:t>menjauhi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tumpu</a:t>
            </a:r>
            <a:r>
              <a:rPr lang="en-US" sz="2000" b="1" dirty="0">
                <a:latin typeface="Aharoni"/>
              </a:rPr>
              <a:t>, </a:t>
            </a:r>
            <a:r>
              <a:rPr lang="en-US" sz="2000" b="1" dirty="0" err="1">
                <a:latin typeface="Aharoni"/>
              </a:rPr>
              <a:t>apa</a:t>
            </a:r>
            <a:r>
              <a:rPr lang="en-US" sz="2000" b="1" dirty="0">
                <a:latin typeface="Aharoni"/>
              </a:rPr>
              <a:t> yang </a:t>
            </a:r>
            <a:r>
              <a:rPr lang="en-US" sz="2000" b="1" dirty="0" err="1">
                <a:latin typeface="Aharoni"/>
              </a:rPr>
              <a:t>harus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dilakukan</a:t>
            </a:r>
            <a:r>
              <a:rPr lang="en-US" sz="2000" b="1" dirty="0">
                <a:latin typeface="Aharoni"/>
              </a:rPr>
              <a:t> agar </a:t>
            </a:r>
            <a:r>
              <a:rPr lang="en-US" sz="2000" b="1" dirty="0" err="1">
                <a:latin typeface="Aharoni"/>
              </a:rPr>
              <a:t>tuas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tetap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seimbang</a:t>
            </a:r>
            <a:r>
              <a:rPr lang="en-US" sz="2000" b="1" dirty="0">
                <a:latin typeface="Aharoni"/>
              </a:rPr>
              <a:t>?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sz="2000" b="1" dirty="0" err="1">
                <a:latin typeface="Aharoni"/>
              </a:rPr>
              <a:t>Beban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 10 cm </a:t>
            </a:r>
            <a:r>
              <a:rPr lang="en-US" sz="2000" b="1" dirty="0" err="1">
                <a:latin typeface="Aharoni"/>
              </a:rPr>
              <a:t>menjauhi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tumpu</a:t>
            </a:r>
            <a:endParaRPr lang="en-US" sz="2000" b="1" dirty="0">
              <a:latin typeface="Aharoni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en-US" sz="2000" b="1" dirty="0" err="1">
                <a:latin typeface="Aharoni"/>
              </a:rPr>
              <a:t>Beban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 10 cm </a:t>
            </a:r>
            <a:r>
              <a:rPr lang="en-US" sz="2000" b="1" dirty="0" err="1">
                <a:latin typeface="Aharoni"/>
              </a:rPr>
              <a:t>mendekati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tumpu</a:t>
            </a:r>
            <a:endParaRPr lang="en-US" sz="2000" b="1" dirty="0">
              <a:latin typeface="Aharoni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berkurang</a:t>
            </a:r>
            <a:r>
              <a:rPr lang="en-US" sz="2000" b="1" dirty="0">
                <a:latin typeface="Aharoni"/>
              </a:rPr>
              <a:t> 17,86 N </a:t>
            </a:r>
            <a:r>
              <a:rPr lang="en-US" sz="2000" b="1" dirty="0" err="1">
                <a:latin typeface="Aharoni"/>
              </a:rPr>
              <a:t>dari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semula</a:t>
            </a:r>
            <a:endParaRPr lang="en-US" sz="2000" b="1" dirty="0">
              <a:latin typeface="Aharoni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berkurang</a:t>
            </a:r>
            <a:r>
              <a:rPr lang="en-US" sz="2000" b="1" dirty="0">
                <a:latin typeface="Aharoni"/>
              </a:rPr>
              <a:t> 57,14 N </a:t>
            </a:r>
            <a:r>
              <a:rPr lang="en-US" sz="2000" b="1" dirty="0" err="1">
                <a:latin typeface="Aharoni"/>
              </a:rPr>
              <a:t>dari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semula</a:t>
            </a:r>
            <a:endParaRPr lang="en-US" sz="2000" b="1" dirty="0">
              <a:latin typeface="Aharoni"/>
            </a:endParaRP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24199" y="333137"/>
            <a:ext cx="5493629" cy="621708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Aharoni"/>
              </a:rPr>
              <a:t>Pembahasan</a:t>
            </a:r>
            <a:r>
              <a:rPr lang="en-US" sz="2000" b="1" dirty="0">
                <a:latin typeface="Aharoni"/>
              </a:rPr>
              <a:t>:</a:t>
            </a:r>
          </a:p>
          <a:p>
            <a:r>
              <a:rPr lang="en-US" sz="2000" b="1" dirty="0" err="1">
                <a:latin typeface="Aharoni"/>
              </a:rPr>
              <a:t>Diketahui</a:t>
            </a:r>
            <a:r>
              <a:rPr lang="en-US" sz="2000" b="1" dirty="0">
                <a:latin typeface="Aharoni"/>
              </a:rPr>
              <a:t>: W= 300 N</a:t>
            </a:r>
          </a:p>
          <a:p>
            <a:r>
              <a:rPr lang="en-US" sz="2000" b="1" dirty="0">
                <a:latin typeface="Aharoni"/>
              </a:rPr>
              <a:t>		F= 75 N</a:t>
            </a:r>
          </a:p>
          <a:p>
            <a:r>
              <a:rPr lang="en-US" sz="2000" b="1" dirty="0">
                <a:latin typeface="Aharoni"/>
              </a:rPr>
              <a:t>		</a:t>
            </a:r>
            <a:r>
              <a:rPr lang="en-US" sz="2000" b="1" dirty="0" err="1">
                <a:latin typeface="Aharoni"/>
              </a:rPr>
              <a:t>L</a:t>
            </a:r>
            <a:r>
              <a:rPr lang="en-US" sz="2000" b="1" baseline="-25000" dirty="0" err="1">
                <a:latin typeface="Aharoni"/>
              </a:rPr>
              <a:t>b</a:t>
            </a:r>
            <a:r>
              <a:rPr lang="en-US" sz="2000" b="1" dirty="0">
                <a:latin typeface="Aharoni"/>
              </a:rPr>
              <a:t>= 40 cm</a:t>
            </a:r>
          </a:p>
          <a:p>
            <a:r>
              <a:rPr lang="en-US" sz="2000" b="1" dirty="0" err="1">
                <a:latin typeface="Aharoni"/>
              </a:rPr>
              <a:t>Sebelum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: </a:t>
            </a:r>
          </a:p>
          <a:p>
            <a:r>
              <a:rPr lang="en-US" sz="2000" b="1" dirty="0" err="1">
                <a:latin typeface="Aharoni"/>
              </a:rPr>
              <a:t>l</a:t>
            </a:r>
            <a:r>
              <a:rPr lang="en-US" sz="2000" b="1" baseline="-25000" dirty="0" err="1">
                <a:latin typeface="Aharoni"/>
              </a:rPr>
              <a:t>w</a:t>
            </a:r>
            <a:r>
              <a:rPr lang="en-US" sz="2000" b="1" dirty="0">
                <a:latin typeface="Aharoni"/>
              </a:rPr>
              <a:t> x  W   =  l</a:t>
            </a:r>
            <a:r>
              <a:rPr lang="en-US" sz="2000" b="1" baseline="-25000" dirty="0">
                <a:latin typeface="Aharoni"/>
              </a:rPr>
              <a:t>f</a:t>
            </a:r>
            <a:r>
              <a:rPr lang="en-US" sz="2000" b="1" dirty="0">
                <a:latin typeface="Aharoni"/>
              </a:rPr>
              <a:t> x  F</a:t>
            </a:r>
          </a:p>
          <a:p>
            <a:r>
              <a:rPr lang="en-US" sz="2000" b="1" dirty="0">
                <a:latin typeface="Aharoni"/>
              </a:rPr>
              <a:t>40 cm x  300 N  =   l</a:t>
            </a:r>
            <a:r>
              <a:rPr lang="en-US" sz="2000" b="1" baseline="-25000" dirty="0">
                <a:latin typeface="Aharoni"/>
              </a:rPr>
              <a:t>f</a:t>
            </a:r>
            <a:r>
              <a:rPr lang="en-US" sz="2000" b="1" dirty="0">
                <a:latin typeface="Aharoni"/>
              </a:rPr>
              <a:t> x  75 N</a:t>
            </a:r>
          </a:p>
          <a:p>
            <a:r>
              <a:rPr lang="en-US" sz="2000" b="1" dirty="0" err="1">
                <a:latin typeface="Aharoni"/>
              </a:rPr>
              <a:t>L</a:t>
            </a:r>
            <a:r>
              <a:rPr lang="en-US" sz="2000" b="1" baseline="-25000" dirty="0" err="1">
                <a:latin typeface="Aharoni"/>
              </a:rPr>
              <a:t>Lk</a:t>
            </a:r>
            <a:r>
              <a:rPr lang="en-US" sz="2000" b="1" dirty="0">
                <a:latin typeface="Aharoni"/>
              </a:rPr>
              <a:t>=  </a:t>
            </a:r>
            <a:r>
              <a:rPr lang="en-US" sz="2000" b="1" u="sng" dirty="0">
                <a:latin typeface="Aharoni"/>
              </a:rPr>
              <a:t>40 cm x  300 N</a:t>
            </a:r>
            <a:r>
              <a:rPr lang="en-US" sz="2000" b="1" dirty="0">
                <a:latin typeface="Aharoni"/>
              </a:rPr>
              <a:t>  = 160 cm</a:t>
            </a:r>
          </a:p>
          <a:p>
            <a:r>
              <a:rPr lang="en-US" sz="2000" b="1" dirty="0">
                <a:latin typeface="Aharoni"/>
              </a:rPr>
              <a:t>               75 N</a:t>
            </a:r>
          </a:p>
          <a:p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 50 cm </a:t>
            </a:r>
            <a:r>
              <a:rPr lang="en-US" sz="2000" b="1" dirty="0" err="1">
                <a:latin typeface="Aharoni"/>
              </a:rPr>
              <a:t>menjauhi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tumpu</a:t>
            </a:r>
            <a:endParaRPr lang="en-US" sz="2000" b="1" dirty="0">
              <a:latin typeface="Aharoni"/>
            </a:endParaRPr>
          </a:p>
          <a:p>
            <a:r>
              <a:rPr lang="en-US" sz="2000" b="1" dirty="0">
                <a:latin typeface="Aharoni"/>
              </a:rPr>
              <a:t>, </a:t>
            </a:r>
            <a:r>
              <a:rPr lang="en-US" sz="2000" b="1" dirty="0" err="1">
                <a:latin typeface="Aharoni"/>
              </a:rPr>
              <a:t>maka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Lk</a:t>
            </a:r>
            <a:r>
              <a:rPr lang="en-US" sz="2000" b="1" dirty="0">
                <a:latin typeface="Aharoni"/>
              </a:rPr>
              <a:t> = 160 cm + 50 cm = 210 cm</a:t>
            </a:r>
          </a:p>
          <a:p>
            <a:r>
              <a:rPr lang="en-US" sz="2000" b="1" dirty="0">
                <a:latin typeface="Aharoni"/>
              </a:rPr>
              <a:t>40 cm x  300 N  =  210 cm x  F</a:t>
            </a:r>
          </a:p>
          <a:p>
            <a:r>
              <a:rPr lang="en-US" sz="2000" b="1" dirty="0">
                <a:latin typeface="Aharoni"/>
              </a:rPr>
              <a:t>F=  </a:t>
            </a:r>
            <a:r>
              <a:rPr lang="en-US" sz="2000" b="1" u="sng" dirty="0">
                <a:latin typeface="Aharoni"/>
              </a:rPr>
              <a:t>40 cm x  300 N</a:t>
            </a:r>
            <a:r>
              <a:rPr lang="en-US" sz="2000" b="1" dirty="0">
                <a:latin typeface="Aharoni"/>
              </a:rPr>
              <a:t>  = 57,14 N</a:t>
            </a:r>
          </a:p>
          <a:p>
            <a:r>
              <a:rPr lang="en-US" sz="2000" b="1" dirty="0">
                <a:latin typeface="Aharoni"/>
              </a:rPr>
              <a:t>                210 N</a:t>
            </a:r>
          </a:p>
          <a:p>
            <a:r>
              <a:rPr lang="en-US" sz="2000" b="1" dirty="0" err="1">
                <a:latin typeface="Aharoni"/>
              </a:rPr>
              <a:t>Jadi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ketika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digeser</a:t>
            </a:r>
            <a:r>
              <a:rPr lang="en-US" sz="2000" b="1" dirty="0">
                <a:latin typeface="Aharoni"/>
              </a:rPr>
              <a:t> 50 cm </a:t>
            </a:r>
            <a:r>
              <a:rPr lang="en-US" sz="2000" b="1" dirty="0" err="1">
                <a:latin typeface="Aharoni"/>
              </a:rPr>
              <a:t>menjauhi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titik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tumpu</a:t>
            </a:r>
            <a:r>
              <a:rPr lang="en-US" sz="2000" b="1" dirty="0">
                <a:latin typeface="Aharoni"/>
              </a:rPr>
              <a:t>, </a:t>
            </a:r>
            <a:r>
              <a:rPr lang="en-US" sz="2000" b="1" dirty="0" err="1">
                <a:latin typeface="Aharoni"/>
              </a:rPr>
              <a:t>maka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gaya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kuasa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menjadi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kecil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yaitu</a:t>
            </a:r>
            <a:r>
              <a:rPr lang="en-US" sz="2000" b="1" dirty="0">
                <a:latin typeface="Aharoni"/>
              </a:rPr>
              <a:t> 57,14 N </a:t>
            </a:r>
            <a:r>
              <a:rPr lang="en-US" sz="2000" b="1" dirty="0" err="1">
                <a:latin typeface="Aharoni"/>
              </a:rPr>
              <a:t>atau</a:t>
            </a:r>
            <a:r>
              <a:rPr lang="en-US" sz="2000" b="1" dirty="0">
                <a:latin typeface="Aharoni"/>
              </a:rPr>
              <a:t> </a:t>
            </a:r>
            <a:r>
              <a:rPr lang="en-US" sz="2000" b="1" dirty="0" err="1">
                <a:latin typeface="Aharoni"/>
              </a:rPr>
              <a:t>berkurang</a:t>
            </a:r>
            <a:r>
              <a:rPr lang="en-US" sz="2000" b="1" dirty="0">
                <a:latin typeface="Aharoni"/>
              </a:rPr>
              <a:t> = 75 N – 57,14 N = 17,86 N</a:t>
            </a:r>
          </a:p>
          <a:p>
            <a:r>
              <a:rPr lang="en-US" sz="2000" b="1" dirty="0" err="1">
                <a:latin typeface="Aharoni"/>
              </a:rPr>
              <a:t>Kunci</a:t>
            </a:r>
            <a:r>
              <a:rPr lang="en-US" sz="2000" b="1" dirty="0">
                <a:latin typeface="Aharoni"/>
              </a:rPr>
              <a:t>: C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0135" y="449943"/>
            <a:ext cx="28729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err="1">
                <a:latin typeface="Aharoni"/>
              </a:rPr>
              <a:t>Perhatikan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gambar</a:t>
            </a:r>
            <a:r>
              <a:rPr lang="en-US" sz="2400" dirty="0">
                <a:latin typeface="Aharoni"/>
              </a:rPr>
              <a:t>!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400362" y="1908892"/>
            <a:ext cx="373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haroni"/>
              </a:rPr>
              <a:t>A</a:t>
            </a:r>
            <a:endParaRPr lang="en-US" sz="2000" b="1" dirty="0">
              <a:latin typeface="Aharon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20155" y="1967894"/>
            <a:ext cx="373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haroni"/>
              </a:rPr>
              <a:t>B</a:t>
            </a:r>
            <a:endParaRPr lang="en-US" sz="2000" b="1" dirty="0">
              <a:latin typeface="Aharon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7707" y="2411101"/>
            <a:ext cx="373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haroni"/>
              </a:rPr>
              <a:t>A</a:t>
            </a:r>
            <a:endParaRPr lang="en-US" sz="2000" b="1" dirty="0">
              <a:latin typeface="Aharoni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760686" y="236800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760686" y="2411101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513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6342" y="1316318"/>
            <a:ext cx="965200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 smtClean="0">
                <a:latin typeface="Arial Black" panose="020B0A04020102020204" pitchFamily="34" charset="0"/>
              </a:rPr>
              <a:t>Tekanan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66738" lvl="1" indent="-50800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posisi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dalam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zat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cair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jika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massa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volume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diketahui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66738" lvl="1" indent="-50800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Menyelidiki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tekanan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padat</a:t>
            </a:r>
            <a:r>
              <a:rPr lang="en-ID" sz="3200" dirty="0">
                <a:latin typeface="Arial Black" panose="020B0A04020102020204" pitchFamily="34" charset="0"/>
              </a:rPr>
              <a:t>, </a:t>
            </a:r>
            <a:r>
              <a:rPr lang="en-ID" sz="3200" dirty="0" err="1">
                <a:latin typeface="Arial Black" panose="020B0A04020102020204" pitchFamily="34" charset="0"/>
              </a:rPr>
              <a:t>cair</a:t>
            </a:r>
            <a:r>
              <a:rPr lang="en-ID" sz="3200" dirty="0">
                <a:latin typeface="Arial Black" panose="020B0A04020102020204" pitchFamily="34" charset="0"/>
              </a:rPr>
              <a:t>,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gas </a:t>
            </a:r>
            <a:r>
              <a:rPr lang="en-ID" sz="3200" dirty="0" err="1">
                <a:latin typeface="Arial Black" panose="020B0A04020102020204" pitchFamily="34" charset="0"/>
              </a:rPr>
              <a:t>serta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penerapannya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dalam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kehidupan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sehari-hari</a:t>
            </a:r>
            <a:r>
              <a:rPr lang="en-ID" sz="3200" dirty="0">
                <a:latin typeface="Arial Black" panose="020B0A04020102020204" pitchFamily="34" charset="0"/>
              </a:rPr>
              <a:t>.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37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4057" y="900954"/>
                <a:ext cx="10623177" cy="4737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Aharoni"/>
                  </a:rPr>
                  <a:t>Sebuah </a:t>
                </a:r>
                <a:r>
                  <a:rPr lang="en-US" sz="2400" dirty="0" err="1" smtClean="0">
                    <a:latin typeface="Aharoni"/>
                  </a:rPr>
                  <a:t>logam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memiliki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massa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jenis</a:t>
                </a:r>
                <a:r>
                  <a:rPr lang="en-US" sz="2400" dirty="0" smtClean="0">
                    <a:latin typeface="Aharoni"/>
                  </a:rPr>
                  <a:t> 10.500 kg/m3, </a:t>
                </a:r>
                <a:r>
                  <a:rPr lang="en-US" sz="2400" dirty="0" err="1" smtClean="0">
                    <a:latin typeface="Aharoni"/>
                  </a:rPr>
                  <a:t>dibentuk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balok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berongga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dengan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ukuran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panjang</a:t>
                </a:r>
                <a:r>
                  <a:rPr lang="en-US" sz="2400" dirty="0" smtClean="0">
                    <a:latin typeface="Aharoni"/>
                  </a:rPr>
                  <a:t> x </a:t>
                </a:r>
                <a:r>
                  <a:rPr lang="en-US" sz="2400" dirty="0" err="1" smtClean="0">
                    <a:latin typeface="Aharoni"/>
                  </a:rPr>
                  <a:t>lebar</a:t>
                </a:r>
                <a:r>
                  <a:rPr lang="en-US" sz="2400" dirty="0" smtClean="0">
                    <a:latin typeface="Aharoni"/>
                  </a:rPr>
                  <a:t> x </a:t>
                </a:r>
                <a:r>
                  <a:rPr lang="en-US" sz="2400" dirty="0" err="1" smtClean="0">
                    <a:latin typeface="Aharoni"/>
                  </a:rPr>
                  <a:t>tinggi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berturut-turut</a:t>
                </a:r>
                <a:r>
                  <a:rPr lang="en-US" sz="2400" dirty="0" smtClean="0">
                    <a:latin typeface="Aharoni"/>
                  </a:rPr>
                  <a:t> 30 cm x 10 cm x 20 cm. </a:t>
                </a:r>
                <a:r>
                  <a:rPr lang="en-US" sz="2400" dirty="0" err="1" smtClean="0">
                    <a:latin typeface="Aharoni"/>
                  </a:rPr>
                  <a:t>Apabila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massa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balok</a:t>
                </a:r>
                <a:r>
                  <a:rPr lang="en-US" sz="2400" dirty="0" smtClean="0">
                    <a:latin typeface="Aharoni"/>
                  </a:rPr>
                  <a:t> 1 kg, </a:t>
                </a:r>
                <a:r>
                  <a:rPr lang="en-US" sz="2400" dirty="0" err="1" smtClean="0">
                    <a:latin typeface="Aharoni"/>
                  </a:rPr>
                  <a:t>bagaimana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posisi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balok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tersebut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jika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dimasukkan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ke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dalam</a:t>
                </a:r>
                <a:r>
                  <a:rPr lang="en-US" sz="2400" dirty="0" smtClean="0">
                    <a:latin typeface="Aharoni"/>
                  </a:rPr>
                  <a:t> air?</a:t>
                </a:r>
              </a:p>
              <a:p>
                <a:r>
                  <a:rPr lang="en-US" sz="2400" dirty="0" err="1" smtClean="0">
                    <a:latin typeface="Aharoni"/>
                  </a:rPr>
                  <a:t>Penyelesaian</a:t>
                </a:r>
                <a:r>
                  <a:rPr lang="en-US" sz="2400" dirty="0" smtClean="0">
                    <a:latin typeface="Aharoni"/>
                  </a:rPr>
                  <a:t>:</a:t>
                </a:r>
              </a:p>
              <a:p>
                <a:r>
                  <a:rPr lang="en-US" sz="2400" dirty="0" err="1" smtClean="0">
                    <a:latin typeface="Aharoni"/>
                  </a:rPr>
                  <a:t>Diketahui</a:t>
                </a:r>
                <a:r>
                  <a:rPr lang="en-US" sz="2400" dirty="0" smtClean="0">
                    <a:latin typeface="Aharoni"/>
                  </a:rPr>
                  <a:t>: m= 1 kg</a:t>
                </a:r>
              </a:p>
              <a:p>
                <a:r>
                  <a:rPr lang="en-US" sz="2400" dirty="0" smtClean="0">
                    <a:latin typeface="Aharoni"/>
                  </a:rPr>
                  <a:t>V= </a:t>
                </a:r>
                <a:r>
                  <a:rPr lang="en-US" sz="2400" dirty="0">
                    <a:latin typeface="Aharoni"/>
                  </a:rPr>
                  <a:t>30 cm x 10 cm x 20 </a:t>
                </a:r>
                <a:r>
                  <a:rPr lang="en-US" sz="2400" dirty="0" smtClean="0">
                    <a:latin typeface="Aharoni"/>
                  </a:rPr>
                  <a:t>cm= 0,3 m x 0,1m x 0,2m = 0,0006m3</a:t>
                </a:r>
              </a:p>
              <a:p>
                <a:r>
                  <a:rPr lang="en-US" sz="2400" dirty="0" smtClean="0">
                    <a:latin typeface="Aharoni"/>
                  </a:rPr>
                  <a:t>Massa </a:t>
                </a:r>
                <a:r>
                  <a:rPr lang="en-US" sz="2400" dirty="0" err="1" smtClean="0">
                    <a:latin typeface="Aharoni"/>
                  </a:rPr>
                  <a:t>jenis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logam</a:t>
                </a:r>
                <a:r>
                  <a:rPr lang="en-US" sz="2400" dirty="0" smtClean="0">
                    <a:latin typeface="Aharoni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latin typeface="Aharoni"/>
                          </a:rPr>
                          <m:t>0,0006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haroni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haroni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Aharoni"/>
                  </a:rPr>
                  <a:t>  = 166,6667 kg/m3</a:t>
                </a:r>
              </a:p>
              <a:p>
                <a:r>
                  <a:rPr lang="en-US" sz="2400" dirty="0" err="1" smtClean="0">
                    <a:latin typeface="Aharoni"/>
                  </a:rPr>
                  <a:t>Jadi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benda</a:t>
                </a:r>
                <a:r>
                  <a:rPr lang="en-US" sz="2400" dirty="0" smtClean="0">
                    <a:latin typeface="Aharoni"/>
                  </a:rPr>
                  <a:t> yang </a:t>
                </a:r>
                <a:r>
                  <a:rPr lang="en-US" sz="2400" dirty="0" err="1" smtClean="0">
                    <a:latin typeface="Aharoni"/>
                  </a:rPr>
                  <a:t>massa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jenisnya</a:t>
                </a:r>
                <a:r>
                  <a:rPr lang="en-US" sz="2400" dirty="0" smtClean="0">
                    <a:latin typeface="Aharoni"/>
                  </a:rPr>
                  <a:t> 10.500 kg/m3 </a:t>
                </a:r>
                <a:r>
                  <a:rPr lang="en-US" sz="2400" dirty="0" err="1" smtClean="0">
                    <a:latin typeface="Aharoni"/>
                  </a:rPr>
                  <a:t>tersebut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setelah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dibuat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rongga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massa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jenisnya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menjadi</a:t>
                </a:r>
                <a:r>
                  <a:rPr lang="en-US" sz="2400" dirty="0" smtClean="0">
                    <a:latin typeface="Aharoni"/>
                  </a:rPr>
                  <a:t> 166,6667 kg/m3, </a:t>
                </a:r>
                <a:r>
                  <a:rPr lang="en-US" sz="2400" dirty="0" err="1" smtClean="0">
                    <a:latin typeface="Aharoni"/>
                  </a:rPr>
                  <a:t>sehingga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posisi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benda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terapung</a:t>
                </a:r>
                <a:r>
                  <a:rPr lang="en-US" sz="2400" dirty="0" smtClean="0">
                    <a:latin typeface="Aharoni"/>
                  </a:rPr>
                  <a:t> di air.</a:t>
                </a:r>
              </a:p>
              <a:p>
                <a:r>
                  <a:rPr lang="en-US" sz="2400" dirty="0" smtClean="0">
                    <a:latin typeface="Aharoni"/>
                  </a:rPr>
                  <a:t> </a:t>
                </a:r>
                <a:endParaRPr lang="en-US" sz="2400" dirty="0">
                  <a:latin typeface="Aharoni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7" y="900954"/>
                <a:ext cx="10623177" cy="4737066"/>
              </a:xfrm>
              <a:prstGeom prst="rect">
                <a:avLst/>
              </a:prstGeom>
              <a:blipFill rotWithShape="0">
                <a:blip r:embed="rId2"/>
                <a:stretch>
                  <a:fillRect l="-861" t="-901" r="-1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0100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01486" y="754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1486" y="789606"/>
            <a:ext cx="1006544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haroni"/>
              </a:rPr>
              <a:t>Sebuah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benda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dicelupkan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ke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dalam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zat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cair</a:t>
            </a:r>
            <a:r>
              <a:rPr lang="en-US" sz="2400" b="1" dirty="0">
                <a:latin typeface="Aharoni"/>
              </a:rPr>
              <a:t> yang </a:t>
            </a:r>
            <a:r>
              <a:rPr lang="en-US" sz="2400" b="1" dirty="0" err="1">
                <a:latin typeface="Aharoni"/>
              </a:rPr>
              <a:t>massa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jenisnya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smtClean="0">
                <a:latin typeface="Aharoni"/>
              </a:rPr>
              <a:t>1.200 </a:t>
            </a:r>
            <a:r>
              <a:rPr lang="en-US" sz="2400" b="1" dirty="0">
                <a:latin typeface="Aharoni"/>
              </a:rPr>
              <a:t>kg/m</a:t>
            </a:r>
            <a:r>
              <a:rPr lang="en-US" sz="2400" b="1" baseline="30000" dirty="0">
                <a:latin typeface="Aharoni"/>
              </a:rPr>
              <a:t>3</a:t>
            </a:r>
            <a:r>
              <a:rPr lang="en-US" sz="2400" b="1" dirty="0">
                <a:latin typeface="Aharoni"/>
              </a:rPr>
              <a:t>. </a:t>
            </a:r>
            <a:r>
              <a:rPr lang="en-US" sz="2400" b="1" dirty="0" err="1">
                <a:latin typeface="Aharoni"/>
              </a:rPr>
              <a:t>Bila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diketahui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bagian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benda</a:t>
            </a:r>
            <a:r>
              <a:rPr lang="en-US" sz="2400" b="1" dirty="0">
                <a:latin typeface="Aharoni"/>
              </a:rPr>
              <a:t> yang </a:t>
            </a:r>
            <a:r>
              <a:rPr lang="en-US" sz="2400" b="1" dirty="0" err="1">
                <a:latin typeface="Aharoni"/>
              </a:rPr>
              <a:t>berada</a:t>
            </a:r>
            <a:r>
              <a:rPr lang="en-US" sz="2400" b="1" dirty="0">
                <a:latin typeface="Aharoni"/>
              </a:rPr>
              <a:t> di </a:t>
            </a:r>
            <a:r>
              <a:rPr lang="en-US" sz="2400" b="1" dirty="0" err="1">
                <a:latin typeface="Aharoni"/>
              </a:rPr>
              <a:t>udara</a:t>
            </a:r>
            <a:r>
              <a:rPr lang="en-US" sz="2400" b="1" dirty="0">
                <a:latin typeface="Aharoni"/>
              </a:rPr>
              <a:t> 1/5 </a:t>
            </a:r>
            <a:r>
              <a:rPr lang="en-US" sz="2400" b="1" dirty="0" err="1">
                <a:latin typeface="Aharoni"/>
              </a:rPr>
              <a:t>dari</a:t>
            </a:r>
            <a:r>
              <a:rPr lang="en-US" sz="2400" b="1" dirty="0">
                <a:latin typeface="Aharoni"/>
              </a:rPr>
              <a:t> volume </a:t>
            </a:r>
            <a:r>
              <a:rPr lang="en-US" sz="2400" b="1" dirty="0" err="1">
                <a:latin typeface="Aharoni"/>
              </a:rPr>
              <a:t>benda</a:t>
            </a:r>
            <a:r>
              <a:rPr lang="en-US" sz="2400" b="1" dirty="0">
                <a:latin typeface="Aharoni"/>
              </a:rPr>
              <a:t>, </a:t>
            </a:r>
            <a:r>
              <a:rPr lang="en-US" sz="2400" b="1" dirty="0" err="1">
                <a:latin typeface="Aharoni"/>
              </a:rPr>
              <a:t>tentukan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massa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jenis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dan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posisi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benda</a:t>
            </a:r>
            <a:r>
              <a:rPr lang="en-US" sz="2400" b="1" dirty="0" smtClean="0">
                <a:latin typeface="Aharoni"/>
              </a:rPr>
              <a:t> di </a:t>
            </a:r>
            <a:r>
              <a:rPr lang="en-US" sz="2400" b="1" dirty="0" err="1" smtClean="0">
                <a:latin typeface="Aharoni"/>
              </a:rPr>
              <a:t>dalam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 smtClean="0">
                <a:latin typeface="Aharoni"/>
              </a:rPr>
              <a:t>zat</a:t>
            </a:r>
            <a:r>
              <a:rPr lang="en-US" sz="2400" b="1" dirty="0" smtClean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c</a:t>
            </a:r>
            <a:r>
              <a:rPr lang="en-US" sz="2400" b="1" dirty="0" err="1" smtClean="0">
                <a:latin typeface="Aharoni"/>
              </a:rPr>
              <a:t>air</a:t>
            </a:r>
            <a:r>
              <a:rPr lang="en-US" sz="2400" b="1" dirty="0" smtClean="0">
                <a:latin typeface="Aharoni"/>
              </a:rPr>
              <a:t>  </a:t>
            </a:r>
            <a:r>
              <a:rPr lang="en-US" sz="2400" b="1" dirty="0" err="1">
                <a:latin typeface="Aharoni"/>
              </a:rPr>
              <a:t>tersebut</a:t>
            </a:r>
            <a:r>
              <a:rPr lang="en-US" sz="2400" b="1" dirty="0" smtClean="0">
                <a:latin typeface="Aharoni"/>
              </a:rPr>
              <a:t>!</a:t>
            </a:r>
            <a:r>
              <a:rPr lang="en-US" sz="2400" b="1" dirty="0">
                <a:latin typeface="Aharoni"/>
              </a:rPr>
              <a:t> </a:t>
            </a:r>
            <a:endParaRPr lang="en-US" sz="2400" b="1" dirty="0" smtClean="0">
              <a:latin typeface="Aharoni"/>
            </a:endParaRPr>
          </a:p>
          <a:p>
            <a:r>
              <a:rPr lang="en-US" sz="2400" b="1" dirty="0" smtClean="0">
                <a:latin typeface="Aharoni"/>
              </a:rPr>
              <a:t>A. </a:t>
            </a:r>
            <a:r>
              <a:rPr lang="en-US" sz="2400" b="1" dirty="0">
                <a:latin typeface="Aharoni"/>
              </a:rPr>
              <a:t/>
            </a:r>
            <a:br>
              <a:rPr lang="en-US" sz="2400" b="1" dirty="0">
                <a:latin typeface="Aharoni"/>
              </a:rPr>
            </a:br>
            <a:r>
              <a:rPr lang="en-US" sz="2400" b="1" dirty="0" err="1">
                <a:latin typeface="Aharoni"/>
              </a:rPr>
              <a:t>Jawab</a:t>
            </a:r>
            <a:r>
              <a:rPr lang="en-US" sz="2400" b="1" dirty="0">
                <a:latin typeface="Aharoni"/>
              </a:rPr>
              <a:t> :</a:t>
            </a:r>
          </a:p>
          <a:p>
            <a:r>
              <a:rPr lang="en-US" sz="2400" b="1" dirty="0">
                <a:latin typeface="Aharoni"/>
              </a:rPr>
              <a:t>Volume </a:t>
            </a:r>
            <a:r>
              <a:rPr lang="en-US" sz="2400" b="1" dirty="0" err="1">
                <a:latin typeface="Aharoni"/>
              </a:rPr>
              <a:t>benda</a:t>
            </a:r>
            <a:r>
              <a:rPr lang="en-US" sz="2400" b="1" dirty="0">
                <a:latin typeface="Aharoni"/>
              </a:rPr>
              <a:t> = </a:t>
            </a:r>
            <a:r>
              <a:rPr lang="en-US" sz="2400" b="1" dirty="0" err="1">
                <a:latin typeface="Aharoni"/>
              </a:rPr>
              <a:t>Vb</a:t>
            </a:r>
            <a:endParaRPr lang="en-US" sz="2400" b="1" dirty="0">
              <a:latin typeface="Aharoni"/>
            </a:endParaRPr>
          </a:p>
          <a:p>
            <a:r>
              <a:rPr lang="en-US" sz="2400" b="1" dirty="0">
                <a:latin typeface="Aharoni"/>
              </a:rPr>
              <a:t>Volume </a:t>
            </a:r>
            <a:r>
              <a:rPr lang="en-US" sz="2400" b="1" dirty="0" err="1">
                <a:latin typeface="Aharoni"/>
              </a:rPr>
              <a:t>benda</a:t>
            </a:r>
            <a:r>
              <a:rPr lang="en-US" sz="2400" b="1" dirty="0">
                <a:latin typeface="Aharoni"/>
              </a:rPr>
              <a:t> yang </a:t>
            </a:r>
            <a:r>
              <a:rPr lang="en-US" sz="2400" b="1" dirty="0" err="1">
                <a:latin typeface="Aharoni"/>
              </a:rPr>
              <a:t>tercelup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dalam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fluida</a:t>
            </a:r>
            <a:endParaRPr lang="en-US" sz="2400" b="1" dirty="0">
              <a:latin typeface="Aharoni"/>
            </a:endParaRPr>
          </a:p>
          <a:p>
            <a:r>
              <a:rPr lang="en-US" sz="2400" b="1" dirty="0" err="1">
                <a:latin typeface="Aharoni"/>
              </a:rPr>
              <a:t>Vbf</a:t>
            </a:r>
            <a:r>
              <a:rPr lang="en-US" sz="2400" b="1" dirty="0">
                <a:latin typeface="Aharoni"/>
              </a:rPr>
              <a:t> = V – 1/5 V = 4/5 V</a:t>
            </a:r>
          </a:p>
          <a:p>
            <a:r>
              <a:rPr lang="en-US" sz="2400" b="1" dirty="0">
                <a:latin typeface="Aharoni"/>
              </a:rPr>
              <a:t>Massa </a:t>
            </a:r>
            <a:r>
              <a:rPr lang="en-US" sz="2400" b="1" dirty="0" err="1">
                <a:latin typeface="Aharoni"/>
              </a:rPr>
              <a:t>jenis</a:t>
            </a:r>
            <a:r>
              <a:rPr lang="en-US" sz="2400" b="1" dirty="0">
                <a:latin typeface="Aharoni"/>
              </a:rPr>
              <a:t> </a:t>
            </a:r>
            <a:r>
              <a:rPr lang="en-US" sz="2400" b="1" dirty="0" err="1">
                <a:latin typeface="Aharoni"/>
              </a:rPr>
              <a:t>benda</a:t>
            </a:r>
            <a:r>
              <a:rPr lang="en-US" sz="2400" b="1" dirty="0">
                <a:latin typeface="Aharoni"/>
              </a:rPr>
              <a:t> </a:t>
            </a:r>
          </a:p>
          <a:p>
            <a:r>
              <a:rPr lang="en-US" sz="2400" b="1" dirty="0" err="1">
                <a:latin typeface="Aharoni"/>
              </a:rPr>
              <a:t>ρb</a:t>
            </a:r>
            <a:r>
              <a:rPr lang="en-US" sz="2400" b="1" dirty="0">
                <a:latin typeface="Aharoni"/>
              </a:rPr>
              <a:t> = (</a:t>
            </a:r>
            <a:r>
              <a:rPr lang="en-US" sz="2400" b="1" dirty="0" err="1">
                <a:latin typeface="Aharoni"/>
              </a:rPr>
              <a:t>Vbf</a:t>
            </a:r>
            <a:r>
              <a:rPr lang="en-US" sz="2400" b="1" dirty="0">
                <a:latin typeface="Aharoni"/>
              </a:rPr>
              <a:t> / </a:t>
            </a:r>
            <a:r>
              <a:rPr lang="en-US" sz="2400" b="1" dirty="0" err="1">
                <a:latin typeface="Aharoni"/>
              </a:rPr>
              <a:t>Vb</a:t>
            </a:r>
            <a:r>
              <a:rPr lang="en-US" sz="2400" b="1" dirty="0">
                <a:latin typeface="Aharoni"/>
              </a:rPr>
              <a:t> ) </a:t>
            </a:r>
            <a:r>
              <a:rPr lang="en-US" sz="2400" b="1" dirty="0" err="1">
                <a:latin typeface="Aharoni"/>
              </a:rPr>
              <a:t>ρf</a:t>
            </a:r>
            <a:r>
              <a:rPr lang="en-US" sz="2400" b="1" dirty="0">
                <a:latin typeface="Aharoni"/>
              </a:rPr>
              <a:t> = 4/5 . 1200 = 960 kg/m</a:t>
            </a:r>
            <a:r>
              <a:rPr lang="en-US" sz="2400" b="1" baseline="30000" dirty="0">
                <a:latin typeface="Aharoni"/>
              </a:rPr>
              <a:t>3</a:t>
            </a:r>
            <a:r>
              <a:rPr lang="en-US" sz="2400" b="1" dirty="0">
                <a:latin typeface="Aharoni"/>
              </a:rPr>
              <a:t>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44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8963" y="796479"/>
            <a:ext cx="49967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haroni"/>
              </a:rPr>
              <a:t>Massa </a:t>
            </a:r>
            <a:r>
              <a:rPr lang="en-US" sz="2400" dirty="0" err="1">
                <a:latin typeface="Aharoni"/>
              </a:rPr>
              <a:t>jenis</a:t>
            </a:r>
            <a:r>
              <a:rPr lang="en-US" sz="2400" dirty="0">
                <a:latin typeface="Aharoni"/>
              </a:rPr>
              <a:t>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1025 kg/m3 , </a:t>
            </a:r>
            <a:r>
              <a:rPr lang="en-US" sz="2400" dirty="0" err="1">
                <a:latin typeface="Aharoni"/>
              </a:rPr>
              <a:t>hitunglah</a:t>
            </a:r>
            <a:r>
              <a:rPr lang="en-US" sz="2400" dirty="0">
                <a:latin typeface="Aharoni"/>
              </a:rPr>
              <a:t> volume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tercelup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jika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berat</a:t>
            </a:r>
            <a:r>
              <a:rPr lang="en-US" sz="2400" dirty="0">
                <a:latin typeface="Aharoni"/>
              </a:rPr>
              <a:t>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dipindahkan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oleh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sebesar</a:t>
            </a:r>
            <a:r>
              <a:rPr lang="en-US" sz="2400" dirty="0">
                <a:latin typeface="Aharoni"/>
              </a:rPr>
              <a:t> 2 </a:t>
            </a:r>
            <a:r>
              <a:rPr lang="en-US" sz="2400" smtClean="0">
                <a:latin typeface="Aharoni"/>
              </a:rPr>
              <a:t>Newton!</a:t>
            </a:r>
          </a:p>
          <a:p>
            <a:endParaRPr lang="en-US" sz="2400" dirty="0" smtClean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Penyelesaian</a:t>
            </a:r>
            <a:r>
              <a:rPr lang="en-US" sz="2400" dirty="0" smtClean="0">
                <a:latin typeface="Aharoni"/>
              </a:rPr>
              <a:t>: 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Diketahui</a:t>
            </a:r>
            <a:r>
              <a:rPr lang="en-US" sz="2400" dirty="0">
                <a:latin typeface="Aharoni"/>
              </a:rPr>
              <a:t> :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ρ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= 1025 kg/m3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W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= 2 N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g = 9.8 m/s2</a:t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ditanya</a:t>
            </a:r>
            <a:r>
              <a:rPr lang="en-US" sz="2400" dirty="0">
                <a:latin typeface="Aharoni"/>
              </a:rPr>
              <a:t> :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V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. . . ?</a:t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Jawab</a:t>
            </a:r>
            <a:r>
              <a:rPr lang="en-US" sz="2400" dirty="0">
                <a:latin typeface="Aharoni"/>
              </a:rPr>
              <a:t> :</a:t>
            </a:r>
            <a:br>
              <a:rPr lang="en-US" sz="2400" dirty="0">
                <a:latin typeface="Aharoni"/>
              </a:rPr>
            </a:br>
            <a:endParaRPr lang="en-US" sz="2400" dirty="0">
              <a:latin typeface="Aharon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0777" y="796479"/>
            <a:ext cx="583850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Berat</a:t>
            </a:r>
            <a:r>
              <a:rPr lang="en-US" sz="2400" dirty="0">
                <a:latin typeface="Aharoni"/>
              </a:rPr>
              <a:t> air </a:t>
            </a:r>
            <a:r>
              <a:rPr lang="en-US" sz="2400" dirty="0" err="1">
                <a:latin typeface="Aharoni"/>
              </a:rPr>
              <a:t>laut</a:t>
            </a:r>
            <a:r>
              <a:rPr lang="en-US" sz="2400" dirty="0">
                <a:latin typeface="Aharoni"/>
              </a:rPr>
              <a:t> :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W = </a:t>
            </a:r>
            <a:r>
              <a:rPr lang="en-US" sz="2400" dirty="0" err="1">
                <a:latin typeface="Aharoni"/>
              </a:rPr>
              <a:t>m.g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Gaya </a:t>
            </a:r>
            <a:r>
              <a:rPr lang="en-US" sz="2400" dirty="0" err="1">
                <a:latin typeface="Aharoni"/>
              </a:rPr>
              <a:t>apung</a:t>
            </a:r>
            <a:r>
              <a:rPr lang="en-US" sz="2400" dirty="0">
                <a:latin typeface="Aharoni"/>
              </a:rPr>
              <a:t> :</a:t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Fa</a:t>
            </a:r>
            <a:r>
              <a:rPr lang="en-US" sz="2400" dirty="0">
                <a:latin typeface="Aharoni"/>
              </a:rPr>
              <a:t> = ρ . g. V</a:t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Dimana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berat</a:t>
            </a:r>
            <a:r>
              <a:rPr lang="en-US" sz="2400" dirty="0">
                <a:latin typeface="Aharoni"/>
              </a:rPr>
              <a:t> air yang </a:t>
            </a:r>
            <a:r>
              <a:rPr lang="en-US" sz="2400" dirty="0" err="1">
                <a:latin typeface="Aharoni"/>
              </a:rPr>
              <a:t>tumpah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sama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apung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sehingga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ditulis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W = </a:t>
            </a:r>
            <a:r>
              <a:rPr lang="en-US" sz="2400" dirty="0" err="1">
                <a:latin typeface="Aharoni"/>
              </a:rPr>
              <a:t>Fa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W = </a:t>
            </a:r>
            <a:r>
              <a:rPr lang="en-US" sz="2400" dirty="0" err="1">
                <a:latin typeface="Aharoni"/>
              </a:rPr>
              <a:t>ρ.g.Volume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2 = 1025(9,8) V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2 = 10.045.v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V = 10.045 / 2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V = 1.991 x 10-4 m3 = 199.1 cm3</a:t>
            </a:r>
            <a:br>
              <a:rPr lang="en-US" sz="2400" dirty="0">
                <a:latin typeface="Aharoni"/>
              </a:rPr>
            </a:br>
            <a:r>
              <a:rPr lang="en-US" sz="2400" dirty="0" err="1">
                <a:latin typeface="Aharoni"/>
              </a:rPr>
              <a:t>Jadi</a:t>
            </a:r>
            <a:r>
              <a:rPr lang="en-US" sz="2400" dirty="0">
                <a:latin typeface="Aharoni"/>
              </a:rPr>
              <a:t> volume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tercelup</a:t>
            </a:r>
            <a:r>
              <a:rPr lang="en-US" sz="2400" dirty="0">
                <a:latin typeface="Aharoni"/>
              </a:rPr>
              <a:t> 199.1 cm3</a:t>
            </a:r>
            <a:br>
              <a:rPr lang="en-US" sz="2400" dirty="0">
                <a:latin typeface="Aharoni"/>
              </a:rPr>
            </a:b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974981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2609" y="906715"/>
            <a:ext cx="1129939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Getaran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Gelombang</a:t>
            </a:r>
            <a:endParaRPr lang="en-US" sz="4000" dirty="0">
              <a:latin typeface="Arial Black" panose="020B0A04020102020204" pitchFamily="34" charset="0"/>
            </a:endParaRPr>
          </a:p>
          <a:p>
            <a:pPr marL="623888" lvl="1" indent="-623888">
              <a:buFont typeface="+mj-lt"/>
              <a:buAutoNum type="alphaLcPeriod"/>
            </a:pPr>
            <a:r>
              <a:rPr lang="en-ID" sz="3600" dirty="0" err="1">
                <a:latin typeface="Aharoni"/>
              </a:rPr>
              <a:t>Menentukan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faktor</a:t>
            </a:r>
            <a:r>
              <a:rPr lang="en-ID" sz="3600" dirty="0">
                <a:latin typeface="Aharoni"/>
              </a:rPr>
              <a:t> yang </a:t>
            </a:r>
            <a:r>
              <a:rPr lang="en-ID" sz="3600" dirty="0" err="1">
                <a:latin typeface="Aharoni"/>
              </a:rPr>
              <a:t>dapat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memperbesar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energi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dan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frekuensi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ayunan</a:t>
            </a:r>
            <a:endParaRPr lang="en-US" sz="3600" dirty="0">
              <a:latin typeface="Aharoni"/>
            </a:endParaRPr>
          </a:p>
          <a:p>
            <a:pPr marL="623888" lvl="1" indent="-623888">
              <a:buFont typeface="+mj-lt"/>
              <a:buAutoNum type="alphaLcPeriod"/>
            </a:pPr>
            <a:r>
              <a:rPr lang="en-ID" sz="3600" dirty="0" err="1">
                <a:latin typeface="Aharoni"/>
              </a:rPr>
              <a:t>Menentukan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cepat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rambat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atau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panjang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gelombang</a:t>
            </a:r>
            <a:r>
              <a:rPr lang="en-ID" sz="3600" dirty="0">
                <a:latin typeface="Aharoni"/>
              </a:rPr>
              <a:t> </a:t>
            </a:r>
            <a:endParaRPr lang="en-US" sz="3600" dirty="0">
              <a:latin typeface="Aharoni"/>
            </a:endParaRPr>
          </a:p>
          <a:p>
            <a:pPr marL="623888" lvl="1" indent="-623888">
              <a:buFont typeface="+mj-lt"/>
              <a:buAutoNum type="alphaLcPeriod"/>
            </a:pPr>
            <a:r>
              <a:rPr lang="en-ID" sz="3600" dirty="0" err="1">
                <a:latin typeface="Aharoni"/>
              </a:rPr>
              <a:t>Menentukan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urutan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energi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gelombang</a:t>
            </a:r>
            <a:endParaRPr lang="en-US" sz="3600" dirty="0">
              <a:latin typeface="Aharoni"/>
            </a:endParaRPr>
          </a:p>
          <a:p>
            <a:pPr marL="623888" lvl="1" indent="-623888">
              <a:buFont typeface="+mj-lt"/>
              <a:buAutoNum type="alphaLcPeriod"/>
            </a:pPr>
            <a:r>
              <a:rPr lang="en-ID" sz="3600" dirty="0" err="1">
                <a:latin typeface="Aharoni"/>
              </a:rPr>
              <a:t>Menentukan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rambatan</a:t>
            </a:r>
            <a:r>
              <a:rPr lang="en-ID" sz="3600" dirty="0">
                <a:latin typeface="Aharoni"/>
              </a:rPr>
              <a:t>/ </a:t>
            </a:r>
            <a:r>
              <a:rPr lang="en-ID" sz="3600" dirty="0" err="1">
                <a:latin typeface="Aharoni"/>
              </a:rPr>
              <a:t>panjang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satu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atau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lebih</a:t>
            </a:r>
            <a:r>
              <a:rPr lang="en-ID" sz="3600" dirty="0">
                <a:latin typeface="Aharoni"/>
              </a:rPr>
              <a:t> </a:t>
            </a:r>
            <a:r>
              <a:rPr lang="en-ID" sz="3600" dirty="0" err="1">
                <a:latin typeface="Aharoni"/>
              </a:rPr>
              <a:t>gelombang</a:t>
            </a:r>
            <a:r>
              <a:rPr lang="en-ID" sz="3600" dirty="0">
                <a:latin typeface="Aharoni"/>
              </a:rPr>
              <a:t> transversal/ longitudinal</a:t>
            </a:r>
            <a:endParaRPr lang="en-US" sz="3600" dirty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01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982" y="240804"/>
            <a:ext cx="543697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Energi</a:t>
            </a:r>
            <a:r>
              <a:rPr lang="en-US" sz="2800" dirty="0" smtClean="0">
                <a:latin typeface="Aharoni"/>
              </a:rPr>
              <a:t>  </a:t>
            </a:r>
            <a:r>
              <a:rPr lang="en-US" sz="2800" dirty="0" err="1" smtClean="0">
                <a:latin typeface="Aharoni"/>
              </a:rPr>
              <a:t>getaran</a:t>
            </a:r>
            <a:r>
              <a:rPr lang="en-US" sz="2800" dirty="0" smtClean="0">
                <a:latin typeface="Aharoni"/>
              </a:rPr>
              <a:t>: </a:t>
            </a:r>
            <a:r>
              <a:rPr lang="en-US" sz="2800" dirty="0" err="1" smtClean="0">
                <a:latin typeface="Aharoni"/>
              </a:rPr>
              <a:t>jumlah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aljabar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dari</a:t>
            </a:r>
            <a:r>
              <a:rPr lang="en-US" sz="2800" dirty="0" smtClean="0">
                <a:latin typeface="Aharoni"/>
              </a:rPr>
              <a:t> energy </a:t>
            </a:r>
            <a:r>
              <a:rPr lang="en-US" sz="2800" dirty="0" err="1" smtClean="0">
                <a:latin typeface="Aharoni"/>
              </a:rPr>
              <a:t>potensial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dan</a:t>
            </a:r>
            <a:r>
              <a:rPr lang="en-US" sz="2800" dirty="0" smtClean="0">
                <a:latin typeface="Aharoni"/>
              </a:rPr>
              <a:t> energy kinetic </a:t>
            </a:r>
            <a:r>
              <a:rPr lang="en-US" sz="2800" dirty="0" err="1" smtClean="0">
                <a:latin typeface="Aharoni"/>
              </a:rPr>
              <a:t>atau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berbanding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lurus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dengan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kwadrat</a:t>
            </a:r>
            <a:r>
              <a:rPr lang="en-US" sz="2800" dirty="0" smtClean="0">
                <a:latin typeface="Aharoni"/>
              </a:rPr>
              <a:t>  </a:t>
            </a:r>
            <a:r>
              <a:rPr lang="en-US" sz="2800" dirty="0" err="1" smtClean="0">
                <a:latin typeface="Aharoni"/>
              </a:rPr>
              <a:t>frekuensi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kwadrat</a:t>
            </a:r>
            <a:r>
              <a:rPr lang="en-US" sz="2800" dirty="0" smtClean="0">
                <a:latin typeface="Aharoni"/>
              </a:rPr>
              <a:t> amplitude.</a:t>
            </a:r>
          </a:p>
          <a:p>
            <a:r>
              <a:rPr lang="en-US" sz="2800" dirty="0" err="1" smtClean="0">
                <a:latin typeface="Aharoni"/>
              </a:rPr>
              <a:t>Em</a:t>
            </a:r>
            <a:r>
              <a:rPr lang="en-US" sz="2800" dirty="0" smtClean="0">
                <a:latin typeface="Aharoni"/>
              </a:rPr>
              <a:t> = </a:t>
            </a:r>
            <a:r>
              <a:rPr lang="en-US" sz="2800" dirty="0" err="1" smtClean="0">
                <a:latin typeface="Aharoni"/>
              </a:rPr>
              <a:t>Ep</a:t>
            </a:r>
            <a:r>
              <a:rPr lang="en-US" sz="2800" dirty="0" smtClean="0">
                <a:latin typeface="Aharoni"/>
              </a:rPr>
              <a:t> + </a:t>
            </a:r>
            <a:r>
              <a:rPr lang="en-US" sz="2800" dirty="0" err="1" smtClean="0">
                <a:latin typeface="Aharoni"/>
              </a:rPr>
              <a:t>Ek</a:t>
            </a:r>
            <a:endParaRPr lang="en-US" sz="2800" dirty="0" smtClean="0">
              <a:latin typeface="Aharoni"/>
            </a:endParaRPr>
          </a:p>
          <a:p>
            <a:r>
              <a:rPr lang="en-US" sz="2800" dirty="0">
                <a:latin typeface="Aharoni"/>
              </a:rPr>
              <a:t> </a:t>
            </a:r>
            <a:r>
              <a:rPr lang="en-US" sz="2800" dirty="0" smtClean="0">
                <a:latin typeface="Aharoni"/>
              </a:rPr>
              <a:t>     = 2 </a:t>
            </a:r>
            <a:r>
              <a:rPr lang="el-GR" sz="2800" dirty="0" smtClean="0">
                <a:latin typeface="Aharoni"/>
                <a:cs typeface="Times New Roman" panose="02020603050405020304" pitchFamily="18" charset="0"/>
              </a:rPr>
              <a:t>π</a:t>
            </a:r>
            <a:r>
              <a:rPr lang="en-US" sz="3200" dirty="0" smtClean="0">
                <a:latin typeface="Aharoni"/>
              </a:rPr>
              <a:t>2</a:t>
            </a:r>
            <a:r>
              <a:rPr lang="en-US" sz="2800" dirty="0" smtClean="0">
                <a:latin typeface="Aharoni"/>
              </a:rPr>
              <a:t> x A2 x f2 x m</a:t>
            </a:r>
          </a:p>
          <a:p>
            <a:r>
              <a:rPr lang="en-US" sz="2800" dirty="0" smtClean="0">
                <a:latin typeface="Aharoni"/>
              </a:rPr>
              <a:t>F= 1/2</a:t>
            </a:r>
            <a:r>
              <a:rPr lang="el-GR" sz="2800" dirty="0" smtClean="0">
                <a:latin typeface="Aharoni"/>
                <a:cs typeface="Times New Roman" panose="02020603050405020304" pitchFamily="18" charset="0"/>
              </a:rPr>
              <a:t>π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 √g/l  ( g= </a:t>
            </a:r>
            <a:r>
              <a:rPr lang="en-US" sz="2800" dirty="0" err="1" smtClean="0">
                <a:latin typeface="Aharoni"/>
                <a:cs typeface="Times New Roman" panose="02020603050405020304" pitchFamily="18" charset="0"/>
              </a:rPr>
              <a:t>percepatan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Aharoni"/>
                <a:cs typeface="Times New Roman" panose="02020603050405020304" pitchFamily="18" charset="0"/>
              </a:rPr>
              <a:t>gravitasi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, L= </a:t>
            </a:r>
            <a:r>
              <a:rPr lang="en-US" sz="2800" dirty="0" err="1" smtClean="0">
                <a:latin typeface="Aharoni"/>
                <a:cs typeface="Times New Roman" panose="02020603050405020304" pitchFamily="18" charset="0"/>
              </a:rPr>
              <a:t>panjang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Aharoni"/>
                <a:cs typeface="Times New Roman" panose="02020603050405020304" pitchFamily="18" charset="0"/>
              </a:rPr>
              <a:t>tali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)</a:t>
            </a:r>
          </a:p>
          <a:p>
            <a:r>
              <a:rPr lang="el-GR" sz="2800" dirty="0" smtClean="0">
                <a:latin typeface="Aharoni"/>
                <a:cs typeface="Times New Roman" panose="02020603050405020304" pitchFamily="18" charset="0"/>
              </a:rPr>
              <a:t>Π</a:t>
            </a:r>
            <a:r>
              <a:rPr lang="en-US" sz="2800" dirty="0" smtClean="0">
                <a:latin typeface="Aharoni"/>
                <a:cs typeface="Times New Roman" panose="02020603050405020304" pitchFamily="18" charset="0"/>
              </a:rPr>
              <a:t> = 3,14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7103" y="240804"/>
            <a:ext cx="599302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Kesimpulan</a:t>
            </a:r>
            <a:r>
              <a:rPr lang="en-US" sz="2400" dirty="0" smtClean="0">
                <a:latin typeface="Aharoni"/>
              </a:rPr>
              <a:t>: </a:t>
            </a:r>
          </a:p>
          <a:p>
            <a:r>
              <a:rPr lang="en-US" sz="2400" dirty="0" smtClean="0">
                <a:latin typeface="Aharoni"/>
              </a:rPr>
              <a:t>1. </a:t>
            </a:r>
            <a:r>
              <a:rPr lang="en-US" sz="2400" dirty="0" err="1" smtClean="0">
                <a:latin typeface="Aharoni"/>
              </a:rPr>
              <a:t>Panjang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tali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panjang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tali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kecil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frekuensi</a:t>
            </a:r>
            <a:endParaRPr lang="en-US" sz="2400" dirty="0">
              <a:latin typeface="Aharoni"/>
            </a:endParaRPr>
          </a:p>
          <a:p>
            <a:r>
              <a:rPr lang="en-US" sz="2400" dirty="0" smtClean="0">
                <a:latin typeface="Aharoni"/>
              </a:rPr>
              <a:t>2. </a:t>
            </a:r>
            <a:r>
              <a:rPr lang="en-US" sz="2400" dirty="0" err="1" smtClean="0">
                <a:latin typeface="Aharoni"/>
              </a:rPr>
              <a:t>Amplitudo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tidak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mempengaruhi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periode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namun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menentukan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lemahnya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lemahnya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r>
              <a:rPr lang="en-US" sz="2400" dirty="0">
                <a:latin typeface="Aharoni"/>
              </a:rPr>
              <a:t>. Makin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amplitude </a:t>
            </a:r>
            <a:r>
              <a:rPr lang="en-US" sz="2400" dirty="0" err="1">
                <a:latin typeface="Aharoni"/>
              </a:rPr>
              <a:t>mkin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r>
              <a:rPr lang="en-US" sz="2400" dirty="0">
                <a:latin typeface="Aharoni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latin typeface="Aharoni"/>
              </a:rPr>
              <a:t>Jumlah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endParaRPr lang="en-US" sz="2400" dirty="0">
              <a:latin typeface="Aharoni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Aharoni"/>
              </a:rPr>
              <a:t>Percepatan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gravitasi</a:t>
            </a:r>
            <a:endParaRPr lang="en-US" sz="2400" dirty="0">
              <a:latin typeface="Aharoni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Aharoni"/>
              </a:rPr>
              <a:t>Periode</a:t>
            </a:r>
            <a:endParaRPr lang="en-US" sz="2400" dirty="0">
              <a:latin typeface="Aharoni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berbanding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terbalik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massa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bandul</a:t>
            </a:r>
            <a:endParaRPr lang="en-US" sz="2400" dirty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Faktor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yg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menentukan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periode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:</a:t>
            </a:r>
          </a:p>
          <a:p>
            <a:r>
              <a:rPr lang="en-US" sz="2400" dirty="0" err="1">
                <a:latin typeface="Aharoni"/>
              </a:rPr>
              <a:t>Panjang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tali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jumlah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simpangan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,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30920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p14:dur="10">
        <p15:prstTrans prst="origami"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296" y="1070884"/>
            <a:ext cx="833377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alamiah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pegas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dipengaruhi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oleh</a:t>
            </a:r>
            <a:r>
              <a:rPr lang="en-US" sz="2400" dirty="0">
                <a:latin typeface="Aharoni"/>
              </a:rPr>
              <a:t> 2 </a:t>
            </a:r>
            <a:r>
              <a:rPr lang="en-US" sz="2400" dirty="0" err="1">
                <a:latin typeface="Aharoni"/>
              </a:rPr>
              <a:t>faktor</a:t>
            </a:r>
            <a:r>
              <a:rPr lang="en-US" sz="2400" dirty="0" smtClean="0">
                <a:latin typeface="Aharoni"/>
              </a:rPr>
              <a:t>:</a:t>
            </a:r>
            <a:endParaRPr lang="en-US" sz="2400" dirty="0">
              <a:latin typeface="Aharoni"/>
            </a:endParaRPr>
          </a:p>
          <a:p>
            <a:pPr marL="342900" indent="-342900">
              <a:buAutoNum type="alphaLcPeriod"/>
            </a:pPr>
            <a:r>
              <a:rPr lang="en-US" sz="2400" dirty="0" smtClean="0">
                <a:latin typeface="Aharoni"/>
              </a:rPr>
              <a:t>Massa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massa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sulit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bergerak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akibatnya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getaran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kecil.b</a:t>
            </a:r>
            <a:r>
              <a:rPr lang="en-US" sz="2400" dirty="0" smtClean="0">
                <a:latin typeface="Aharoni"/>
              </a:rPr>
              <a:t>.</a:t>
            </a:r>
          </a:p>
          <a:p>
            <a:pPr marL="342900" indent="-342900">
              <a:buAutoNum type="alphaLcPeriod"/>
            </a:pPr>
            <a:r>
              <a:rPr lang="en-US" sz="2400" dirty="0" err="1" smtClean="0">
                <a:latin typeface="Aharoni"/>
              </a:rPr>
              <a:t>Konstanta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pegas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konstanta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pegas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pemulihnya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sehingga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lebih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mudah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bergetar</a:t>
            </a:r>
            <a:r>
              <a:rPr lang="en-US" sz="2400" dirty="0">
                <a:latin typeface="Aharoni"/>
              </a:rPr>
              <a:t> (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semakin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). </a:t>
            </a:r>
            <a:endParaRPr lang="en-US" sz="2400" dirty="0" smtClean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07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566" y="94129"/>
            <a:ext cx="11187952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Energi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gelombang</a:t>
            </a:r>
            <a:r>
              <a:rPr lang="en-US" sz="2800" dirty="0" smtClean="0">
                <a:latin typeface="Aharoni"/>
              </a:rPr>
              <a:t>= E = 2</a:t>
            </a:r>
            <a:r>
              <a:rPr lang="en-US" sz="2800" dirty="0" smtClean="0">
                <a:latin typeface="Century Gothic" panose="020B0502020202020204" pitchFamily="34" charset="0"/>
              </a:rPr>
              <a:t>2 m f2 A2</a:t>
            </a:r>
            <a:endParaRPr lang="en-US" sz="2800" dirty="0" smtClean="0">
              <a:latin typeface="Aharoni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Aharoni"/>
              </a:rPr>
              <a:t>M =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Þ V (m=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medium, V=volume medium)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= S. l (S=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luas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permukaan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merambat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l=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jarak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ditempuh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t, l= v. t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V=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kecepaan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= Þ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V=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ÞSt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Þ 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bergantung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Medium 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volume,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buAutoNum type="arabicPeriod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Kecepatan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gelombang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Aharoni"/>
              </a:rPr>
              <a:t>3.  </a:t>
            </a:r>
            <a:r>
              <a:rPr lang="en-US" sz="2800" dirty="0" err="1" smtClean="0">
                <a:latin typeface="Aharoni"/>
              </a:rPr>
              <a:t>Frekuensi</a:t>
            </a:r>
            <a:endParaRPr lang="en-US" sz="2800" dirty="0" smtClean="0">
              <a:latin typeface="Aharoni"/>
            </a:endParaRPr>
          </a:p>
          <a:p>
            <a:r>
              <a:rPr lang="en-US" sz="2800" dirty="0" smtClean="0">
                <a:latin typeface="Aharoni"/>
              </a:rPr>
              <a:t>4.  </a:t>
            </a:r>
            <a:r>
              <a:rPr lang="en-US" sz="2800" dirty="0" err="1" smtClean="0">
                <a:latin typeface="Aharoni"/>
              </a:rPr>
              <a:t>Panjang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gelombang</a:t>
            </a:r>
            <a:endParaRPr lang="en-US" sz="2800" dirty="0" smtClean="0">
              <a:latin typeface="Aharoni"/>
            </a:endParaRPr>
          </a:p>
          <a:p>
            <a:r>
              <a:rPr lang="en-US" sz="2800" dirty="0" err="1" smtClean="0">
                <a:latin typeface="Aharoni"/>
              </a:rPr>
              <a:t>Gelombang</a:t>
            </a:r>
            <a:r>
              <a:rPr lang="en-US" sz="2800" dirty="0" smtClean="0">
                <a:latin typeface="Aharoni"/>
              </a:rPr>
              <a:t> electromagnet </a:t>
            </a:r>
            <a:r>
              <a:rPr lang="en-US" sz="2800" dirty="0" err="1" smtClean="0">
                <a:latin typeface="Aharoni"/>
              </a:rPr>
              <a:t>bergantung</a:t>
            </a:r>
            <a:r>
              <a:rPr lang="en-US" sz="2800" dirty="0" smtClean="0">
                <a:latin typeface="Aharoni"/>
              </a:rPr>
              <a:t> C=E/B: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Aharoni"/>
              </a:rPr>
              <a:t>Laju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perambatan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gelombang</a:t>
            </a:r>
            <a:endParaRPr lang="en-US" sz="2800" dirty="0" smtClean="0">
              <a:latin typeface="Aharon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haroni"/>
              </a:rPr>
              <a:t>Medan </a:t>
            </a:r>
            <a:r>
              <a:rPr lang="en-US" sz="2800" dirty="0" err="1" smtClean="0">
                <a:latin typeface="Aharoni"/>
              </a:rPr>
              <a:t>listrik</a:t>
            </a:r>
            <a:r>
              <a:rPr lang="en-US" sz="2800" dirty="0" smtClean="0">
                <a:latin typeface="Aharoni"/>
              </a:rPr>
              <a:t> (E)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haroni"/>
              </a:rPr>
              <a:t>Medan magnet (B)</a:t>
            </a:r>
          </a:p>
          <a:p>
            <a:endParaRPr lang="en-US" sz="28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573224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6526" y="648182"/>
            <a:ext cx="54516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latin typeface="Aharoni"/>
              </a:rPr>
              <a:t>Perhatikan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gelombang</a:t>
            </a:r>
            <a:r>
              <a:rPr lang="en-US" sz="2400" dirty="0">
                <a:latin typeface="Aharoni"/>
              </a:rPr>
              <a:t> transversal yang </a:t>
            </a:r>
            <a:r>
              <a:rPr lang="en-US" sz="2400" dirty="0" err="1">
                <a:latin typeface="Aharoni"/>
              </a:rPr>
              <a:t>terjadi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tali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seperti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gambar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berikut</a:t>
            </a:r>
            <a:r>
              <a:rPr lang="en-US" sz="2400" dirty="0" smtClean="0">
                <a:latin typeface="Aharoni"/>
              </a:rPr>
              <a:t>!</a:t>
            </a:r>
          </a:p>
          <a:p>
            <a:pPr lvl="0"/>
            <a:endParaRPr lang="en-US" sz="2400" dirty="0">
              <a:latin typeface="Aharoni"/>
            </a:endParaRPr>
          </a:p>
          <a:p>
            <a:pPr lvl="0"/>
            <a:endParaRPr lang="en-US" sz="2400" dirty="0" smtClean="0">
              <a:latin typeface="Aharoni"/>
            </a:endParaRPr>
          </a:p>
          <a:p>
            <a:pPr lvl="0"/>
            <a:endParaRPr lang="en-US" sz="2400" dirty="0">
              <a:latin typeface="Aharoni"/>
            </a:endParaRPr>
          </a:p>
          <a:p>
            <a:pPr lvl="0"/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Jika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gelombang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merambat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kecepatan</a:t>
            </a:r>
            <a:r>
              <a:rPr lang="en-US" sz="2400" dirty="0">
                <a:latin typeface="Aharoni"/>
              </a:rPr>
              <a:t> 30 m/s, </a:t>
            </a:r>
            <a:r>
              <a:rPr lang="en-US" sz="2400" dirty="0" err="1">
                <a:latin typeface="Aharoni"/>
              </a:rPr>
              <a:t>frekuensi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dan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panjang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gelombang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adalah</a:t>
            </a:r>
            <a:r>
              <a:rPr lang="en-US" sz="2400" dirty="0">
                <a:latin typeface="Aharoni"/>
              </a:rPr>
              <a:t> ....</a:t>
            </a:r>
          </a:p>
          <a:p>
            <a:pPr marL="463550" lvl="2" indent="-46355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150 </a:t>
            </a:r>
            <a:r>
              <a:rPr lang="en-US" sz="2400" dirty="0" smtClean="0">
                <a:latin typeface="Aharoni"/>
              </a:rPr>
              <a:t>Hz, 5 m</a:t>
            </a:r>
            <a:endParaRPr lang="en-US" sz="2400" dirty="0">
              <a:latin typeface="Aharoni"/>
            </a:endParaRPr>
          </a:p>
          <a:p>
            <a:pPr marL="463550" lvl="2" indent="-46355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  90 </a:t>
            </a:r>
            <a:r>
              <a:rPr lang="en-US" sz="2400" dirty="0" smtClean="0">
                <a:latin typeface="Aharoni"/>
              </a:rPr>
              <a:t>Hz, 3 m</a:t>
            </a:r>
            <a:endParaRPr lang="en-US" sz="2400" dirty="0">
              <a:latin typeface="Aharoni"/>
            </a:endParaRPr>
          </a:p>
          <a:p>
            <a:pPr marL="463550" lvl="2" indent="-46355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  25 </a:t>
            </a:r>
            <a:r>
              <a:rPr lang="en-US" sz="2400" dirty="0" smtClean="0">
                <a:latin typeface="Aharoni"/>
              </a:rPr>
              <a:t>Hz, 5 m</a:t>
            </a:r>
            <a:endParaRPr lang="en-US" sz="2400" dirty="0">
              <a:latin typeface="Aharoni"/>
            </a:endParaRPr>
          </a:p>
          <a:p>
            <a:pPr marL="463550" lvl="2" indent="-46355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  </a:t>
            </a:r>
            <a:r>
              <a:rPr lang="en-US" sz="2400" dirty="0">
                <a:solidFill>
                  <a:srgbClr val="FF0000"/>
                </a:solidFill>
                <a:latin typeface="Aharoni"/>
              </a:rPr>
              <a:t>10 </a:t>
            </a:r>
            <a:r>
              <a:rPr lang="en-US" sz="2400" dirty="0" smtClean="0">
                <a:solidFill>
                  <a:srgbClr val="FF0000"/>
                </a:solidFill>
                <a:latin typeface="Aharoni"/>
              </a:rPr>
              <a:t>Hz, 3 m</a:t>
            </a:r>
            <a:endParaRPr lang="en-US" sz="2400" dirty="0">
              <a:solidFill>
                <a:srgbClr val="FF0000"/>
              </a:solidFill>
              <a:latin typeface="Aharoni"/>
            </a:endParaRPr>
          </a:p>
          <a:p>
            <a:endParaRPr lang="en-US" dirty="0"/>
          </a:p>
        </p:txBody>
      </p:sp>
      <p:pic>
        <p:nvPicPr>
          <p:cNvPr id="3" name="Image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3" r="2623" b="34931"/>
          <a:stretch>
            <a:fillRect/>
          </a:stretch>
        </p:blipFill>
        <p:spPr>
          <a:xfrm>
            <a:off x="1004263" y="1817225"/>
            <a:ext cx="4597883" cy="14815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678592" y="891251"/>
                <a:ext cx="4616970" cy="3483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 smtClean="0">
                    <a:latin typeface="Aharoni"/>
                  </a:rPr>
                  <a:t>Penyelesaian</a:t>
                </a:r>
                <a:endParaRPr lang="en-US" sz="2800" dirty="0" smtClean="0">
                  <a:latin typeface="Aharoni"/>
                </a:endParaRPr>
              </a:p>
              <a:p>
                <a:r>
                  <a:rPr lang="en-US" sz="2800" dirty="0" err="1" smtClean="0">
                    <a:latin typeface="Aharoni"/>
                  </a:rPr>
                  <a:t>Jumlah</a:t>
                </a:r>
                <a:r>
                  <a:rPr lang="en-US" sz="2800" dirty="0" smtClean="0">
                    <a:latin typeface="Aharoni"/>
                  </a:rPr>
                  <a:t> gel= 2,5 </a:t>
                </a:r>
                <a:r>
                  <a:rPr lang="en-US" sz="2800" dirty="0" err="1" smtClean="0">
                    <a:latin typeface="Aharoni"/>
                  </a:rPr>
                  <a:t>gelombang</a:t>
                </a:r>
                <a:endParaRPr lang="en-US" sz="2800" dirty="0" smtClean="0">
                  <a:latin typeface="Aharoni"/>
                </a:endParaRPr>
              </a:p>
              <a:p>
                <a:r>
                  <a:rPr lang="el-GR" sz="2800" dirty="0" smtClean="0">
                    <a:latin typeface="Aharoni"/>
                  </a:rPr>
                  <a:t>Λ</a:t>
                </a:r>
                <a:r>
                  <a:rPr lang="en-US" sz="2800" dirty="0" smtClean="0">
                    <a:latin typeface="Aharoni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7,5 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2,5 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𝑔𝑒𝑙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Aharoni"/>
                  </a:rPr>
                  <a:t>  = 3 m</a:t>
                </a:r>
              </a:p>
              <a:p>
                <a:endParaRPr lang="en-US" sz="2800" dirty="0" smtClean="0">
                  <a:latin typeface="Aharoni"/>
                </a:endParaRPr>
              </a:p>
              <a:p>
                <a:r>
                  <a:rPr lang="en-US" sz="2800" dirty="0" smtClean="0">
                    <a:latin typeface="Aharoni"/>
                  </a:rPr>
                  <a:t>F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</a:rPr>
                          <m:t>λλ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Aharoni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dirty="0">
                            <a:latin typeface="Aharoni"/>
                          </a:rPr>
                          <m:t>30 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Aharoni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Aharoni"/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Aharoni"/>
                          </a:rPr>
                          <m:t>s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Aharoni"/>
                  </a:rPr>
                  <a:t> = 10 Hz</a:t>
                </a:r>
              </a:p>
              <a:p>
                <a:endParaRPr lang="en-US" sz="2800" dirty="0">
                  <a:latin typeface="Aharoni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592" y="891251"/>
                <a:ext cx="4616970" cy="3483711"/>
              </a:xfrm>
              <a:prstGeom prst="rect">
                <a:avLst/>
              </a:prstGeom>
              <a:blipFill rotWithShape="0">
                <a:blip r:embed="rId3"/>
                <a:stretch>
                  <a:fillRect l="-2774" t="-1748" r="-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203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rifkristanta.files.wordpress.com/2009/07/cepat-rambat-gelomban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29" y="2113159"/>
            <a:ext cx="4762005" cy="20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ttps://arifkristanta.files.wordpress.com/2009/07/clip_image005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566" y="2098234"/>
            <a:ext cx="4598859" cy="20893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92530" y="1092883"/>
            <a:ext cx="4005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Gelombang</a:t>
            </a:r>
            <a:r>
              <a:rPr lang="en-US" sz="2800" dirty="0" smtClean="0">
                <a:latin typeface="Aharoni"/>
              </a:rPr>
              <a:t> Transversal</a:t>
            </a:r>
            <a:endParaRPr lang="en-US" sz="2800" dirty="0">
              <a:latin typeface="Aharon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5005" y="1223159"/>
            <a:ext cx="4087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Gelombang</a:t>
            </a:r>
            <a:r>
              <a:rPr lang="en-US" sz="2800" dirty="0" smtClean="0">
                <a:latin typeface="Aharoni"/>
              </a:rPr>
              <a:t> Longitudinal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50026" y="4187585"/>
            <a:ext cx="1041663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cs typeface="Aharoni" panose="02010803020104030203"/>
              </a:rPr>
              <a:t>λ= </a:t>
            </a:r>
            <a:r>
              <a:rPr lang="en-US" sz="2400" dirty="0" err="1">
                <a:cs typeface="Aharoni" panose="02010803020104030203"/>
              </a:rPr>
              <a:t>panjang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gelombang</a:t>
            </a:r>
            <a:r>
              <a:rPr lang="en-US" sz="2400" dirty="0">
                <a:cs typeface="Aharoni" panose="02010803020104030203"/>
              </a:rPr>
              <a:t>, </a:t>
            </a:r>
            <a:r>
              <a:rPr lang="en-US" sz="2400" dirty="0" err="1">
                <a:cs typeface="Aharoni" panose="02010803020104030203"/>
              </a:rPr>
              <a:t>satuannya</a:t>
            </a:r>
            <a:r>
              <a:rPr lang="en-US" sz="2400" dirty="0">
                <a:cs typeface="Aharoni" panose="02010803020104030203"/>
              </a:rPr>
              <a:t> meter (</a:t>
            </a:r>
            <a:r>
              <a:rPr lang="en-US" sz="2400" i="1" dirty="0">
                <a:cs typeface="Aharoni" panose="02010803020104030203"/>
              </a:rPr>
              <a:t>m</a:t>
            </a:r>
            <a:r>
              <a:rPr lang="en-US" sz="2400" dirty="0">
                <a:cs typeface="Aharoni" panose="02010803020104030203"/>
              </a:rPr>
              <a:t>)</a:t>
            </a:r>
            <a:br>
              <a:rPr lang="en-US" sz="2400" dirty="0">
                <a:cs typeface="Aharoni" panose="02010803020104030203"/>
              </a:rPr>
            </a:br>
            <a:r>
              <a:rPr lang="en-US" sz="2400" i="1" dirty="0">
                <a:cs typeface="Aharoni" panose="02010803020104030203"/>
              </a:rPr>
              <a:t>v</a:t>
            </a:r>
            <a:r>
              <a:rPr lang="en-US" sz="2400" dirty="0">
                <a:cs typeface="Aharoni" panose="02010803020104030203"/>
              </a:rPr>
              <a:t>= </a:t>
            </a:r>
            <a:r>
              <a:rPr lang="en-US" sz="2400" dirty="0" err="1">
                <a:cs typeface="Aharoni" panose="02010803020104030203"/>
              </a:rPr>
              <a:t>kecepatan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rambatan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gelombang</a:t>
            </a:r>
            <a:r>
              <a:rPr lang="en-US" sz="2400" dirty="0">
                <a:cs typeface="Aharoni" panose="02010803020104030203"/>
              </a:rPr>
              <a:t>, </a:t>
            </a:r>
            <a:r>
              <a:rPr lang="en-US" sz="2400" dirty="0" err="1">
                <a:cs typeface="Aharoni" panose="02010803020104030203"/>
              </a:rPr>
              <a:t>satuannya</a:t>
            </a:r>
            <a:r>
              <a:rPr lang="en-US" sz="2400" dirty="0">
                <a:cs typeface="Aharoni" panose="02010803020104030203"/>
              </a:rPr>
              <a:t> meter/</a:t>
            </a:r>
            <a:r>
              <a:rPr lang="en-US" sz="2400" dirty="0" err="1">
                <a:cs typeface="Aharoni" panose="02010803020104030203"/>
              </a:rPr>
              <a:t>sekon</a:t>
            </a:r>
            <a:r>
              <a:rPr lang="en-US" sz="2400" dirty="0">
                <a:cs typeface="Aharoni" panose="02010803020104030203"/>
              </a:rPr>
              <a:t> (</a:t>
            </a:r>
            <a:r>
              <a:rPr lang="en-US" sz="2400" i="1" dirty="0" err="1">
                <a:cs typeface="Aharoni" panose="02010803020104030203"/>
              </a:rPr>
              <a:t>ms</a:t>
            </a:r>
            <a:r>
              <a:rPr lang="en-US" sz="2400" i="1" baseline="30000" dirty="0">
                <a:cs typeface="Aharoni" panose="02010803020104030203"/>
              </a:rPr>
              <a:t>–</a:t>
            </a:r>
            <a:r>
              <a:rPr lang="en-US" sz="2400" baseline="30000" dirty="0">
                <a:cs typeface="Aharoni" panose="02010803020104030203"/>
              </a:rPr>
              <a:t>1</a:t>
            </a:r>
            <a:r>
              <a:rPr lang="en-US" sz="2400" dirty="0">
                <a:cs typeface="Aharoni" panose="02010803020104030203"/>
              </a:rPr>
              <a:t>)</a:t>
            </a:r>
            <a:br>
              <a:rPr lang="en-US" sz="2400" dirty="0">
                <a:cs typeface="Aharoni" panose="02010803020104030203"/>
              </a:rPr>
            </a:br>
            <a:r>
              <a:rPr lang="en-US" sz="2400" dirty="0">
                <a:cs typeface="Aharoni" panose="02010803020104030203"/>
              </a:rPr>
              <a:t>T= </a:t>
            </a:r>
            <a:r>
              <a:rPr lang="en-US" sz="2400" dirty="0" err="1">
                <a:cs typeface="Aharoni" panose="02010803020104030203"/>
              </a:rPr>
              <a:t>periode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gelombang</a:t>
            </a:r>
            <a:r>
              <a:rPr lang="en-US" sz="2400" dirty="0">
                <a:cs typeface="Aharoni" panose="02010803020104030203"/>
              </a:rPr>
              <a:t>, </a:t>
            </a:r>
            <a:r>
              <a:rPr lang="en-US" sz="2400" dirty="0" err="1">
                <a:cs typeface="Aharoni" panose="02010803020104030203"/>
              </a:rPr>
              <a:t>satuannya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detik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atau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sekon</a:t>
            </a:r>
            <a:r>
              <a:rPr lang="en-US" sz="2400" dirty="0">
                <a:cs typeface="Aharoni" panose="02010803020104030203"/>
              </a:rPr>
              <a:t> (s)</a:t>
            </a:r>
            <a:br>
              <a:rPr lang="en-US" sz="2400" dirty="0">
                <a:cs typeface="Aharoni" panose="02010803020104030203"/>
              </a:rPr>
            </a:br>
            <a:r>
              <a:rPr lang="en-US" sz="2400" dirty="0">
                <a:cs typeface="Aharoni" panose="02010803020104030203"/>
              </a:rPr>
              <a:t>f = </a:t>
            </a:r>
            <a:r>
              <a:rPr lang="en-US" sz="2400" dirty="0" err="1">
                <a:cs typeface="Aharoni" panose="02010803020104030203"/>
              </a:rPr>
              <a:t>frekuensi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gelombang</a:t>
            </a:r>
            <a:r>
              <a:rPr lang="en-US" sz="2400" dirty="0">
                <a:cs typeface="Aharoni" panose="02010803020104030203"/>
              </a:rPr>
              <a:t>, </a:t>
            </a:r>
            <a:r>
              <a:rPr lang="en-US" sz="2400" dirty="0" err="1">
                <a:cs typeface="Aharoni" panose="02010803020104030203"/>
              </a:rPr>
              <a:t>satuannya</a:t>
            </a:r>
            <a:r>
              <a:rPr lang="en-US" sz="2400" dirty="0">
                <a:cs typeface="Aharoni" panose="02010803020104030203"/>
              </a:rPr>
              <a:t> 1/</a:t>
            </a:r>
            <a:r>
              <a:rPr lang="en-US" sz="2400" dirty="0" err="1">
                <a:cs typeface="Aharoni" panose="02010803020104030203"/>
              </a:rPr>
              <a:t>detik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atau</a:t>
            </a:r>
            <a:r>
              <a:rPr lang="en-US" sz="2400" dirty="0">
                <a:cs typeface="Aharoni" panose="02010803020104030203"/>
              </a:rPr>
              <a:t> 1/</a:t>
            </a:r>
            <a:r>
              <a:rPr lang="en-US" sz="2400" dirty="0" err="1">
                <a:cs typeface="Aharoni" panose="02010803020104030203"/>
              </a:rPr>
              <a:t>sekon</a:t>
            </a:r>
            <a:r>
              <a:rPr lang="en-US" sz="2400" dirty="0">
                <a:cs typeface="Aharoni" panose="02010803020104030203"/>
              </a:rPr>
              <a:t> ( s</a:t>
            </a:r>
            <a:r>
              <a:rPr lang="en-US" sz="2400" baseline="30000" dirty="0">
                <a:cs typeface="Aharoni" panose="02010803020104030203"/>
              </a:rPr>
              <a:t>-1</a:t>
            </a:r>
            <a:r>
              <a:rPr lang="en-US" sz="2400" dirty="0">
                <a:cs typeface="Aharoni" panose="02010803020104030203"/>
              </a:rPr>
              <a:t>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24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0" y="1493050"/>
            <a:ext cx="113154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3600" dirty="0" err="1">
                <a:latin typeface="Arial Black" panose="020B0A04020102020204" pitchFamily="34" charset="0"/>
              </a:rPr>
              <a:t>Pemantulan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 smtClean="0">
                <a:latin typeface="Arial Black" panose="020B0A04020102020204" pitchFamily="34" charset="0"/>
              </a:rPr>
              <a:t>Bunyi</a:t>
            </a:r>
            <a:endParaRPr lang="en-US" sz="3600" dirty="0">
              <a:latin typeface="Arial Black" panose="020B0A04020102020204" pitchFamily="34" charset="0"/>
            </a:endParaRPr>
          </a:p>
          <a:p>
            <a:pPr marL="742950" lvl="0" indent="-742950">
              <a:buFont typeface="+mj-lt"/>
              <a:buAutoNum type="alphaLcPeriod"/>
            </a:pPr>
            <a:r>
              <a:rPr lang="en-ID" sz="3600" dirty="0" err="1" smtClean="0">
                <a:latin typeface="Arial Black" panose="020B0A04020102020204" pitchFamily="34" charset="0"/>
              </a:rPr>
              <a:t>Jenis-jenis</a:t>
            </a:r>
            <a:r>
              <a:rPr lang="en-ID" sz="3600" dirty="0" smtClean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bunyi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pantul</a:t>
            </a:r>
            <a:r>
              <a:rPr lang="en-ID" sz="3600" dirty="0">
                <a:latin typeface="Arial Black" panose="020B0A04020102020204" pitchFamily="34" charset="0"/>
              </a:rPr>
              <a:t>, </a:t>
            </a:r>
            <a:r>
              <a:rPr lang="en-ID" sz="3600" dirty="0" err="1">
                <a:latin typeface="Arial Black" panose="020B0A04020102020204" pitchFamily="34" charset="0"/>
              </a:rPr>
              <a:t>kerugian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manfaat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bunyi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 smtClean="0">
                <a:latin typeface="Arial Black" panose="020B0A04020102020204" pitchFamily="34" charset="0"/>
              </a:rPr>
              <a:t>pantul</a:t>
            </a:r>
            <a:endParaRPr lang="en-US" sz="3600" dirty="0">
              <a:latin typeface="Arial Black" panose="020B0A04020102020204" pitchFamily="34" charset="0"/>
            </a:endParaRPr>
          </a:p>
          <a:p>
            <a:pPr marL="742950" lvl="0" indent="-742950">
              <a:buFont typeface="+mj-lt"/>
              <a:buAutoNum type="alphaLcPeriod"/>
            </a:pPr>
            <a:r>
              <a:rPr lang="en-ID" sz="36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600" dirty="0" smtClean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jarak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dinding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pemantul</a:t>
            </a:r>
            <a:endParaRPr lang="en-US" sz="36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51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767" y="723793"/>
            <a:ext cx="1093221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smtClean="0">
                <a:latin typeface="Aharoni"/>
                <a:cs typeface="Aharoni"/>
              </a:rPr>
              <a:t>3 </a:t>
            </a:r>
            <a:r>
              <a:rPr lang="en-GB" sz="2400" dirty="0" err="1" smtClean="0">
                <a:latin typeface="Aharoni"/>
                <a:cs typeface="Aharoni"/>
              </a:rPr>
              <a:t>macam</a:t>
            </a:r>
            <a:r>
              <a:rPr lang="en-GB" sz="2400" dirty="0" smtClean="0">
                <a:latin typeface="Aharoni"/>
                <a:cs typeface="Aharoni"/>
              </a:rPr>
              <a:t>:</a:t>
            </a:r>
            <a:endParaRPr lang="en-US" sz="2400" dirty="0">
              <a:latin typeface="Aharoni"/>
              <a:cs typeface="Aharoni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memperkuat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asli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yaitu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yang </a:t>
            </a:r>
            <a:r>
              <a:rPr lang="en-GB" sz="2400" dirty="0" err="1">
                <a:latin typeface="Aharoni"/>
                <a:cs typeface="Aharoni"/>
              </a:rPr>
              <a:t>dapat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memperkuat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asli</a:t>
            </a:r>
            <a:r>
              <a:rPr lang="en-GB" sz="2400" dirty="0">
                <a:latin typeface="Aharoni"/>
                <a:cs typeface="Aharoni"/>
              </a:rPr>
              <a:t>. </a:t>
            </a:r>
            <a:r>
              <a:rPr lang="en-GB" sz="2400" dirty="0" err="1">
                <a:latin typeface="Aharoni"/>
                <a:cs typeface="Aharoni"/>
              </a:rPr>
              <a:t>Biasanya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terjadi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pada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keadaan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antara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sumber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dan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dinding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jaraknya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tidak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begitu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jauh</a:t>
            </a:r>
            <a:r>
              <a:rPr lang="en-GB" sz="2400" dirty="0">
                <a:latin typeface="Aharoni"/>
                <a:cs typeface="Aharoni"/>
              </a:rPr>
              <a:t> (</a:t>
            </a:r>
            <a:r>
              <a:rPr lang="en-GB" sz="2400" dirty="0" err="1">
                <a:latin typeface="Aharoni"/>
                <a:cs typeface="Aharoni"/>
              </a:rPr>
              <a:t>kurang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dari</a:t>
            </a:r>
            <a:r>
              <a:rPr lang="en-GB" sz="2400" dirty="0">
                <a:latin typeface="Aharoni"/>
                <a:cs typeface="Aharoni"/>
              </a:rPr>
              <a:t> 10 meter)</a:t>
            </a:r>
            <a:endParaRPr lang="en-US" sz="2400" dirty="0">
              <a:latin typeface="Aharoni"/>
              <a:cs typeface="Aharoni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 err="1">
                <a:latin typeface="Aharoni"/>
                <a:cs typeface="Aharoni"/>
              </a:rPr>
              <a:t>Gaung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adalah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yang </a:t>
            </a:r>
            <a:r>
              <a:rPr lang="en-GB" sz="2400" dirty="0" err="1">
                <a:latin typeface="Aharoni"/>
                <a:cs typeface="Aharoni"/>
              </a:rPr>
              <a:t>terdengar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hampir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bersamaan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dengan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asli</a:t>
            </a:r>
            <a:r>
              <a:rPr lang="en-GB" sz="2400" dirty="0">
                <a:latin typeface="Aharoni"/>
                <a:cs typeface="Aharoni"/>
              </a:rPr>
              <a:t>. </a:t>
            </a:r>
            <a:r>
              <a:rPr lang="en-GB" sz="2400" dirty="0" err="1">
                <a:latin typeface="Aharoni"/>
                <a:cs typeface="Aharoni"/>
              </a:rPr>
              <a:t>Biasanya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terjadi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pada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jarak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antara</a:t>
            </a:r>
            <a:r>
              <a:rPr lang="en-GB" sz="2400" dirty="0">
                <a:latin typeface="Aharoni"/>
                <a:cs typeface="Aharoni"/>
              </a:rPr>
              <a:t> 10 </a:t>
            </a:r>
            <a:r>
              <a:rPr lang="en-GB" sz="2400" dirty="0" err="1">
                <a:latin typeface="Aharoni"/>
                <a:cs typeface="Aharoni"/>
              </a:rPr>
              <a:t>sampai</a:t>
            </a:r>
            <a:r>
              <a:rPr lang="en-GB" sz="2400" dirty="0">
                <a:latin typeface="Aharoni"/>
                <a:cs typeface="Aharoni"/>
              </a:rPr>
              <a:t> 20 meter.</a:t>
            </a:r>
            <a:endParaRPr lang="en-US" sz="2400" dirty="0">
              <a:latin typeface="Aharoni"/>
              <a:cs typeface="Aharoni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 err="1">
                <a:latin typeface="Aharoni"/>
                <a:cs typeface="Aharoni"/>
              </a:rPr>
              <a:t>Gema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adalah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pantul</a:t>
            </a:r>
            <a:r>
              <a:rPr lang="en-GB" sz="2400" dirty="0">
                <a:latin typeface="Aharoni"/>
                <a:cs typeface="Aharoni"/>
              </a:rPr>
              <a:t> yang </a:t>
            </a:r>
            <a:r>
              <a:rPr lang="en-GB" sz="2400" dirty="0" err="1">
                <a:latin typeface="Aharoni"/>
                <a:cs typeface="Aharoni"/>
              </a:rPr>
              <a:t>terdengar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setelah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bunyi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asli</a:t>
            </a:r>
            <a:r>
              <a:rPr lang="en-GB" sz="2400" dirty="0">
                <a:latin typeface="Aharoni"/>
                <a:cs typeface="Aharoni"/>
              </a:rPr>
              <a:t>. </a:t>
            </a:r>
            <a:r>
              <a:rPr lang="en-GB" sz="2400" dirty="0" err="1">
                <a:latin typeface="Aharoni"/>
                <a:cs typeface="Aharoni"/>
              </a:rPr>
              <a:t>Biasanya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terjadi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pada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jarak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lebih</a:t>
            </a:r>
            <a:r>
              <a:rPr lang="en-GB" sz="2400" dirty="0">
                <a:latin typeface="Aharoni"/>
                <a:cs typeface="Aharoni"/>
              </a:rPr>
              <a:t> </a:t>
            </a:r>
            <a:r>
              <a:rPr lang="en-GB" sz="2400" dirty="0" err="1">
                <a:latin typeface="Aharoni"/>
                <a:cs typeface="Aharoni"/>
              </a:rPr>
              <a:t>dari</a:t>
            </a:r>
            <a:r>
              <a:rPr lang="en-GB" sz="2400" dirty="0">
                <a:latin typeface="Aharoni"/>
                <a:cs typeface="Aharoni"/>
              </a:rPr>
              <a:t> 20 meter</a:t>
            </a:r>
            <a:endParaRPr lang="en-US" sz="2400" dirty="0">
              <a:latin typeface="Aharoni"/>
              <a:cs typeface="Aharoni"/>
            </a:endParaRPr>
          </a:p>
          <a:p>
            <a:pPr algn="just"/>
            <a:endParaRPr lang="en-GB" sz="2400" dirty="0" smtClean="0">
              <a:latin typeface="Aharoni"/>
              <a:cs typeface="Aharoni"/>
            </a:endParaRPr>
          </a:p>
          <a:p>
            <a:r>
              <a:rPr lang="en-GB" sz="2000" dirty="0" err="1" smtClean="0">
                <a:latin typeface="Aharoni"/>
                <a:cs typeface="Aharoni"/>
              </a:rPr>
              <a:t>Manfaat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gelombang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bunyi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smtClean="0">
                <a:latin typeface="Aharoni"/>
                <a:cs typeface="Aharoni"/>
              </a:rPr>
              <a:t>(</a:t>
            </a:r>
            <a:r>
              <a:rPr lang="en-GB" sz="2000" dirty="0" err="1" smtClean="0">
                <a:latin typeface="Aharoni"/>
                <a:cs typeface="Aharoni"/>
              </a:rPr>
              <a:t>pantulan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gelombang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 smtClean="0">
                <a:latin typeface="Aharoni"/>
                <a:cs typeface="Aharoni"/>
              </a:rPr>
              <a:t>bunyi</a:t>
            </a:r>
            <a:r>
              <a:rPr lang="en-GB" sz="2000" dirty="0" smtClean="0">
                <a:latin typeface="Aharoni"/>
                <a:cs typeface="Aharoni"/>
              </a:rPr>
              <a:t>) </a:t>
            </a:r>
            <a:endParaRPr lang="en-US" sz="2000" dirty="0">
              <a:latin typeface="Aharoni"/>
              <a:cs typeface="Aharoni"/>
            </a:endParaRPr>
          </a:p>
          <a:p>
            <a:pPr lvl="0"/>
            <a:r>
              <a:rPr lang="en-GB" sz="2000" dirty="0" err="1" smtClean="0">
                <a:latin typeface="Aharoni"/>
                <a:cs typeface="Aharoni"/>
              </a:rPr>
              <a:t>Untuk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mengukur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kedalaman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 smtClean="0">
                <a:latin typeface="Aharoni"/>
                <a:cs typeface="Aharoni"/>
              </a:rPr>
              <a:t>laut</a:t>
            </a:r>
            <a:r>
              <a:rPr lang="en-GB" sz="2000" dirty="0" smtClean="0">
                <a:latin typeface="Aharoni"/>
                <a:cs typeface="Aharoni"/>
              </a:rPr>
              <a:t>, </a:t>
            </a:r>
            <a:r>
              <a:rPr lang="en-GB" sz="2000" dirty="0" err="1" smtClean="0">
                <a:latin typeface="Aharoni"/>
                <a:cs typeface="Aharoni"/>
              </a:rPr>
              <a:t>bunyi</a:t>
            </a:r>
            <a:r>
              <a:rPr lang="en-GB" sz="2000" dirty="0" smtClean="0">
                <a:latin typeface="Aharoni"/>
                <a:cs typeface="Aharoni"/>
              </a:rPr>
              <a:t> ultrasonic</a:t>
            </a:r>
            <a:r>
              <a:rPr lang="en-US" sz="2000" dirty="0" smtClean="0">
                <a:latin typeface="Aharoni"/>
                <a:cs typeface="Aharoni"/>
              </a:rPr>
              <a:t> </a:t>
            </a:r>
            <a:r>
              <a:rPr lang="en-GB" sz="2000" dirty="0" err="1" smtClean="0">
                <a:latin typeface="Aharoni"/>
                <a:cs typeface="Aharoni"/>
              </a:rPr>
              <a:t>mendeteksi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janin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dalam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rahim</a:t>
            </a:r>
            <a:r>
              <a:rPr lang="en-GB" sz="2000" dirty="0">
                <a:latin typeface="Aharoni"/>
                <a:cs typeface="Aharoni"/>
              </a:rPr>
              <a:t>, </a:t>
            </a:r>
            <a:r>
              <a:rPr lang="en-GB" sz="2000" dirty="0" err="1">
                <a:latin typeface="Aharoni"/>
                <a:cs typeface="Aharoni"/>
              </a:rPr>
              <a:t>biasanya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menggunakan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bunyi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smtClean="0">
                <a:latin typeface="Aharoni"/>
                <a:cs typeface="Aharoni"/>
              </a:rPr>
              <a:t>infrasonic</a:t>
            </a:r>
            <a:r>
              <a:rPr lang="en-US" sz="2000" dirty="0" smtClean="0">
                <a:latin typeface="Aharoni"/>
                <a:cs typeface="Aharoni"/>
              </a:rPr>
              <a:t> </a:t>
            </a:r>
            <a:r>
              <a:rPr lang="en-GB" sz="2000" dirty="0" err="1" smtClean="0">
                <a:latin typeface="Aharoni"/>
                <a:cs typeface="Aharoni"/>
              </a:rPr>
              <a:t>mendeteksi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keretakan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suatu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logam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dan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smtClean="0">
                <a:latin typeface="Aharoni"/>
                <a:cs typeface="Aharoni"/>
              </a:rPr>
              <a:t>lain-lain.</a:t>
            </a:r>
            <a:r>
              <a:rPr lang="en-US" sz="2000" dirty="0">
                <a:latin typeface="Aharoni"/>
                <a:cs typeface="Aharoni"/>
              </a:rPr>
              <a:t> </a:t>
            </a:r>
            <a:r>
              <a:rPr lang="en-GB" sz="2000" dirty="0" err="1" smtClean="0">
                <a:latin typeface="Aharoni"/>
                <a:cs typeface="Aharoni"/>
              </a:rPr>
              <a:t>diciptakannya</a:t>
            </a:r>
            <a:r>
              <a:rPr lang="en-GB" sz="2000" dirty="0" smtClean="0">
                <a:latin typeface="Aharoni"/>
                <a:cs typeface="Aharoni"/>
              </a:rPr>
              <a:t> </a:t>
            </a:r>
            <a:r>
              <a:rPr lang="en-GB" sz="2000" dirty="0">
                <a:latin typeface="Aharoni"/>
                <a:cs typeface="Aharoni"/>
              </a:rPr>
              <a:t>speaker </a:t>
            </a:r>
            <a:r>
              <a:rPr lang="en-GB" sz="2000" dirty="0" err="1">
                <a:latin typeface="Aharoni"/>
                <a:cs typeface="Aharoni"/>
              </a:rPr>
              <a:t>termasuk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manfaat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dari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bunyi</a:t>
            </a:r>
            <a:r>
              <a:rPr lang="en-GB" sz="2000" dirty="0">
                <a:latin typeface="Aharoni"/>
                <a:cs typeface="Aharoni"/>
              </a:rPr>
              <a:t> </a:t>
            </a:r>
            <a:r>
              <a:rPr lang="en-GB" sz="2000" dirty="0" err="1">
                <a:latin typeface="Aharoni"/>
                <a:cs typeface="Aharoni"/>
              </a:rPr>
              <a:t>audiosonik</a:t>
            </a:r>
            <a:r>
              <a:rPr lang="en-GB" sz="2000" dirty="0">
                <a:latin typeface="Aharoni"/>
                <a:cs typeface="Aharoni"/>
              </a:rPr>
              <a:t>.</a:t>
            </a:r>
            <a:endParaRPr lang="en-US" sz="2000" dirty="0">
              <a:latin typeface="Aharoni"/>
              <a:cs typeface="Aharoni"/>
            </a:endParaRPr>
          </a:p>
          <a:p>
            <a:endParaRPr lang="en-US" sz="2000" dirty="0">
              <a:latin typeface="Aharoni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807850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2906" y="729205"/>
            <a:ext cx="447940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latin typeface="Aharoni"/>
              </a:rPr>
              <a:t>Perhatikan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pernyataan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Berikut</a:t>
            </a:r>
            <a:r>
              <a:rPr lang="en-US" sz="2400" dirty="0">
                <a:latin typeface="Aharoni"/>
              </a:rPr>
              <a:t>!</a:t>
            </a:r>
          </a:p>
          <a:p>
            <a:pPr lvl="0"/>
            <a:r>
              <a:rPr lang="en-US" sz="2400" dirty="0" err="1">
                <a:latin typeface="Aharoni"/>
              </a:rPr>
              <a:t>Menentukan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cepat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rambat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bunyi</a:t>
            </a:r>
            <a:r>
              <a:rPr lang="en-US" sz="2400" dirty="0">
                <a:latin typeface="Aharoni"/>
              </a:rPr>
              <a:t> di </a:t>
            </a:r>
            <a:r>
              <a:rPr lang="en-US" sz="2400" dirty="0" err="1">
                <a:latin typeface="Aharoni"/>
              </a:rPr>
              <a:t>udara</a:t>
            </a:r>
            <a:r>
              <a:rPr lang="en-US" sz="2400" dirty="0">
                <a:latin typeface="Aharoni"/>
              </a:rPr>
              <a:t>.</a:t>
            </a:r>
          </a:p>
          <a:p>
            <a:pPr lvl="0"/>
            <a:r>
              <a:rPr lang="en-US" sz="2400" dirty="0" err="1">
                <a:latin typeface="Aharoni"/>
              </a:rPr>
              <a:t>Pemeriksaan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ultrasonografi</a:t>
            </a:r>
            <a:endParaRPr lang="en-US" sz="2400" dirty="0">
              <a:latin typeface="Aharoni"/>
            </a:endParaRPr>
          </a:p>
          <a:p>
            <a:pPr lvl="0"/>
            <a:r>
              <a:rPr lang="en-US" sz="2400" dirty="0" err="1">
                <a:latin typeface="Aharoni"/>
              </a:rPr>
              <a:t>Menekan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kebisingan</a:t>
            </a:r>
            <a:endParaRPr lang="en-US" sz="2400" dirty="0">
              <a:latin typeface="Aharoni"/>
            </a:endParaRPr>
          </a:p>
          <a:p>
            <a:pPr lvl="0"/>
            <a:r>
              <a:rPr lang="en-US" sz="2400" dirty="0" err="1">
                <a:latin typeface="Aharoni"/>
              </a:rPr>
              <a:t>Alat</a:t>
            </a:r>
            <a:r>
              <a:rPr lang="en-US" sz="2400" dirty="0">
                <a:latin typeface="Aharoni"/>
              </a:rPr>
              <a:t> bantu </a:t>
            </a:r>
            <a:r>
              <a:rPr lang="en-US" sz="2400" dirty="0" err="1">
                <a:latin typeface="Aharoni"/>
              </a:rPr>
              <a:t>dengar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penderita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bisu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tuli</a:t>
            </a:r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Pemanfaatan</a:t>
            </a:r>
            <a:r>
              <a:rPr lang="en-US" sz="2400" dirty="0">
                <a:latin typeface="Aharoni"/>
              </a:rPr>
              <a:t> ultrasonic, </a:t>
            </a:r>
            <a:r>
              <a:rPr lang="en-US" sz="2400" dirty="0" err="1">
                <a:latin typeface="Aharoni"/>
              </a:rPr>
              <a:t>antara</a:t>
            </a:r>
            <a:r>
              <a:rPr lang="en-US" sz="2400" dirty="0">
                <a:latin typeface="Aharoni"/>
              </a:rPr>
              <a:t> lain </a:t>
            </a:r>
            <a:r>
              <a:rPr lang="en-US" sz="2400" dirty="0" err="1">
                <a:latin typeface="Aharoni"/>
              </a:rPr>
              <a:t>ditunjukkan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nomor</a:t>
            </a:r>
            <a:r>
              <a:rPr lang="en-US" sz="2400" dirty="0">
                <a:latin typeface="Aharoni"/>
              </a:rPr>
              <a:t> ….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1, 2, 3,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4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1, 2,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3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3,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2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4 </a:t>
            </a:r>
            <a:r>
              <a:rPr lang="en-US" sz="2400" dirty="0" err="1">
                <a:latin typeface="Aharoni"/>
              </a:rPr>
              <a:t>saja</a:t>
            </a:r>
            <a:endParaRPr lang="en-US" sz="2400" dirty="0">
              <a:latin typeface="Aharoni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68366" y="844952"/>
            <a:ext cx="542852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 panose="02010803020104030203"/>
              </a:rPr>
              <a:t>Kunci</a:t>
            </a:r>
            <a:r>
              <a:rPr lang="en-US" sz="2400" dirty="0">
                <a:latin typeface="Aharoni" panose="02010803020104030203"/>
              </a:rPr>
              <a:t>: B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Manfaat</a:t>
            </a:r>
            <a:r>
              <a:rPr lang="en-US" sz="2400" dirty="0">
                <a:latin typeface="Aharoni" panose="02010803020104030203"/>
              </a:rPr>
              <a:t> ultrasonic: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Menentukan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cepat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rambat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bunyi</a:t>
            </a:r>
            <a:r>
              <a:rPr lang="en-US" sz="2400" dirty="0">
                <a:latin typeface="Aharoni" panose="02010803020104030203"/>
              </a:rPr>
              <a:t> di </a:t>
            </a:r>
            <a:r>
              <a:rPr lang="en-US" sz="2400" dirty="0" err="1">
                <a:latin typeface="Aharoni" panose="02010803020104030203"/>
              </a:rPr>
              <a:t>udara</a:t>
            </a:r>
            <a:r>
              <a:rPr lang="en-US" sz="2400" dirty="0">
                <a:latin typeface="Aharoni" panose="02010803020104030203"/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Pemeriksaan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ultrasonografi</a:t>
            </a:r>
            <a:endParaRPr lang="en-US" sz="2400" dirty="0">
              <a:latin typeface="Aharoni" panose="02010803020104030203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Menekan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kebisingan</a:t>
            </a:r>
            <a:endParaRPr lang="en-US" sz="2400" dirty="0">
              <a:latin typeface="Aharoni" panose="02010803020104030203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Mengukur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kedalaman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laut</a:t>
            </a:r>
            <a:endParaRPr lang="en-US" sz="2400" dirty="0">
              <a:latin typeface="Aharoni" panose="02010803020104030203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Mendeteksi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retak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pada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logam</a:t>
            </a:r>
            <a:endParaRPr lang="en-US" sz="2400" dirty="0">
              <a:latin typeface="Aharoni" panose="02010803020104030203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Mengukur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ketebalan</a:t>
            </a:r>
            <a:r>
              <a:rPr lang="en-US" sz="2400" dirty="0">
                <a:latin typeface="Aharoni" panose="02010803020104030203"/>
              </a:rPr>
              <a:t> plat </a:t>
            </a:r>
            <a:r>
              <a:rPr lang="en-US" sz="2400" dirty="0" err="1">
                <a:latin typeface="Aharoni" panose="02010803020104030203"/>
              </a:rPr>
              <a:t>logam</a:t>
            </a:r>
            <a:endParaRPr lang="en-US" sz="2400" dirty="0">
              <a:latin typeface="Aharoni" panose="02010803020104030203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haroni" panose="02010803020104030203"/>
              </a:rPr>
              <a:t>Merontokan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plak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gigi</a:t>
            </a:r>
            <a:endParaRPr lang="en-US" sz="2400" dirty="0">
              <a:latin typeface="Aharoni" panose="02010803020104030203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33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142" y="1267790"/>
            <a:ext cx="3649805" cy="166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33153" y="3075708"/>
            <a:ext cx="46313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Jika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bunyi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teriakan</a:t>
            </a:r>
            <a:r>
              <a:rPr lang="en-US" sz="2400" dirty="0">
                <a:latin typeface="Aharoni"/>
              </a:rPr>
              <a:t> P </a:t>
            </a:r>
            <a:r>
              <a:rPr lang="en-US" sz="2400" dirty="0" err="1">
                <a:latin typeface="Aharoni"/>
              </a:rPr>
              <a:t>didengar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oleh</a:t>
            </a:r>
            <a:r>
              <a:rPr lang="en-US" sz="2400" dirty="0">
                <a:latin typeface="Aharoni"/>
              </a:rPr>
              <a:t> Q 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waktu</a:t>
            </a:r>
            <a:r>
              <a:rPr lang="en-US" sz="2400" dirty="0">
                <a:latin typeface="Aharoni"/>
              </a:rPr>
              <a:t> 4/3 </a:t>
            </a:r>
            <a:r>
              <a:rPr lang="en-US" sz="2400" dirty="0" err="1">
                <a:latin typeface="Aharoni"/>
              </a:rPr>
              <a:t>menit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cepat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rambat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bunyi</a:t>
            </a:r>
            <a:r>
              <a:rPr lang="en-US" sz="2400" dirty="0">
                <a:latin typeface="Aharoni"/>
              </a:rPr>
              <a:t> di </a:t>
            </a:r>
            <a:r>
              <a:rPr lang="en-US" sz="2400" dirty="0" err="1">
                <a:latin typeface="Aharoni"/>
              </a:rPr>
              <a:t>udara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330 m/s,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kedua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dinding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adalah</a:t>
            </a:r>
            <a:r>
              <a:rPr lang="en-US" sz="2400" dirty="0">
                <a:latin typeface="Aharoni"/>
              </a:rPr>
              <a:t> . . . . 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220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440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10.500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26.400 m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64530" y="1128156"/>
                <a:ext cx="4940135" cy="431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>
                    <a:latin typeface="Aharoni"/>
                  </a:rPr>
                  <a:t>Pembahasan:</a:t>
                </a:r>
                <a:endParaRPr lang="en-US" sz="2400" dirty="0">
                  <a:latin typeface="Aharoni"/>
                </a:endParaRPr>
              </a:p>
              <a:p>
                <a:r>
                  <a:rPr lang="id-ID" sz="2400" dirty="0">
                    <a:latin typeface="Aharoni"/>
                  </a:rPr>
                  <a:t>Karena pada soal pendengar dan sumber bunyi ada disis masing-masing tebing, maka dapat digunakan hubungan:</a:t>
                </a:r>
                <a:endParaRPr lang="en-US" sz="2400" dirty="0">
                  <a:latin typeface="Aharoni"/>
                </a:endParaRPr>
              </a:p>
              <a:p>
                <a:r>
                  <a:rPr lang="id-ID" sz="2400" dirty="0">
                    <a:latin typeface="Aharoni"/>
                  </a:rPr>
                  <a:t>s = </a:t>
                </a:r>
                <a:r>
                  <a:rPr lang="id-ID" sz="2400" i="1" dirty="0">
                    <a:latin typeface="Aharoni"/>
                  </a:rPr>
                  <a:t>v</a:t>
                </a:r>
                <a:r>
                  <a:rPr lang="id-ID" sz="2400" dirty="0">
                    <a:latin typeface="Aharoni"/>
                  </a:rPr>
                  <a:t> × </a:t>
                </a:r>
                <a:r>
                  <a:rPr lang="id-ID" sz="2400" i="1" dirty="0">
                    <a:latin typeface="Aharoni"/>
                  </a:rPr>
                  <a:t>t</a:t>
                </a:r>
                <a:endParaRPr lang="en-US" sz="2400" dirty="0">
                  <a:latin typeface="Aharoni"/>
                </a:endParaRPr>
              </a:p>
              <a:p>
                <a:r>
                  <a:rPr lang="id-ID" sz="2400" dirty="0">
                    <a:latin typeface="Aharoni"/>
                  </a:rPr>
                  <a:t>s = 330 m/s ×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id-ID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id-ID" sz="2400" dirty="0">
                    <a:latin typeface="Aharoni"/>
                  </a:rPr>
                  <a:t> × 60) detik</a:t>
                </a:r>
                <a:endParaRPr lang="en-US" sz="2400" dirty="0">
                  <a:latin typeface="Aharoni"/>
                </a:endParaRPr>
              </a:p>
              <a:p>
                <a:r>
                  <a:rPr lang="id-ID" sz="2400" dirty="0">
                    <a:latin typeface="Aharoni"/>
                  </a:rPr>
                  <a:t>s = 26.400 m</a:t>
                </a:r>
                <a:endParaRPr lang="en-US" sz="2400" dirty="0">
                  <a:latin typeface="Aharoni"/>
                </a:endParaRPr>
              </a:p>
              <a:p>
                <a:r>
                  <a:rPr lang="id-ID" sz="2400" dirty="0">
                    <a:latin typeface="Aharoni"/>
                  </a:rPr>
                  <a:t>Sehingga jarak antar dinding adalah 26.400 m </a:t>
                </a:r>
                <a:r>
                  <a:rPr lang="id-ID" sz="2400" b="1" dirty="0">
                    <a:latin typeface="Aharoni"/>
                  </a:rPr>
                  <a:t>(D)</a:t>
                </a:r>
                <a:endParaRPr lang="en-US" sz="2400" dirty="0">
                  <a:latin typeface="Aharoni"/>
                </a:endParaRPr>
              </a:p>
              <a:p>
                <a:endParaRPr lang="en-US" sz="2400" dirty="0">
                  <a:latin typeface="Aharoni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530" y="1128156"/>
                <a:ext cx="4940135" cy="4318105"/>
              </a:xfrm>
              <a:prstGeom prst="rect">
                <a:avLst/>
              </a:prstGeom>
              <a:blipFill rotWithShape="0">
                <a:blip r:embed="rId3"/>
                <a:stretch>
                  <a:fillRect l="-1850" t="-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33153" y="665018"/>
            <a:ext cx="3882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Perhatikan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gambar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berikut</a:t>
            </a:r>
            <a:r>
              <a:rPr lang="en-US" sz="2400" dirty="0" smtClean="0">
                <a:latin typeface="Aharoni"/>
              </a:rPr>
              <a:t>!</a:t>
            </a:r>
            <a:endParaRPr lang="en-US" sz="2400" dirty="0">
              <a:latin typeface="Aharon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7588" y="25652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haroni" panose="02010803020104030203"/>
              </a:rPr>
              <a:t>P</a:t>
            </a:r>
            <a:endParaRPr lang="en-US" b="1" dirty="0">
              <a:latin typeface="Aharoni" panose="02010803020104030203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5947" y="249718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haroni" panose="02010803020104030203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4124756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6997" y="1284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8583" y="0"/>
            <a:ext cx="10695158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Gelombang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ultrasonic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Dunia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kesehatan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mendeteksi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janin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(USG) USG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Ultrasonografi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Dunia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industry: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bor-bor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ultrasonic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membuat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berbagai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ukuran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lubang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gelas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mengukur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kedalaman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laut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lokasi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air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Ahli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geologi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geofisika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membantu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mencari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sumber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bahan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bakar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fosil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baru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Kacamata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Tunanetra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dilengkapi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pengirim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penerima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memanfaatkan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ultrasonic.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Mendeteksi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retak-retak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struktur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Gelombang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Audiosonic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membuat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speaker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sekarang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trend—mini speakers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cepat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rambat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bunyi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contoh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46355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Nelayan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memanfaatkan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rambat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bunyi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mengetahui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46355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mendengar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suara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jelas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daripada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kenal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bising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banget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kerapatan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udara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dibandingkan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resonansi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bunyi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untuk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resonansi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music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seperti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kendang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drum,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beduk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seruling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terompet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etc.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41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4167" y="903275"/>
            <a:ext cx="104621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Resonansi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Memperkuat</a:t>
            </a:r>
            <a:r>
              <a:rPr lang="en-US" b="1" dirty="0"/>
              <a:t> </a:t>
            </a:r>
            <a:r>
              <a:rPr lang="en-US" b="1" dirty="0" err="1"/>
              <a:t>Bunyi</a:t>
            </a:r>
            <a:r>
              <a:rPr lang="en-US" b="1" dirty="0"/>
              <a:t> </a:t>
            </a:r>
            <a:r>
              <a:rPr lang="en-US" b="1" dirty="0" err="1"/>
              <a:t>Asli</a:t>
            </a:r>
            <a:endParaRPr lang="en-US" b="1" dirty="0"/>
          </a:p>
          <a:p>
            <a:r>
              <a:rPr lang="en-US" dirty="0" err="1"/>
              <a:t>Bunyi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garpu</a:t>
            </a:r>
            <a:r>
              <a:rPr lang="en-US" dirty="0"/>
              <a:t> </a:t>
            </a:r>
            <a:r>
              <a:rPr lang="en-US" dirty="0" err="1"/>
              <a:t>tala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resonansi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,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garpu</a:t>
            </a:r>
            <a:r>
              <a:rPr lang="en-US" dirty="0"/>
              <a:t> </a:t>
            </a:r>
            <a:r>
              <a:rPr lang="en-US" dirty="0" err="1"/>
              <a:t>tala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nyaring</a:t>
            </a:r>
            <a:r>
              <a:rPr lang="en-US" dirty="0"/>
              <a:t> </a:t>
            </a:r>
            <a:r>
              <a:rPr lang="en-US" dirty="0" err="1"/>
              <a:t>terdengar</a:t>
            </a:r>
            <a:r>
              <a:rPr lang="en-US" dirty="0"/>
              <a:t>. Di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selaput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selaput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bergetar</a:t>
            </a:r>
            <a:r>
              <a:rPr lang="en-US" dirty="0"/>
              <a:t>,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bergetar</a:t>
            </a:r>
            <a:r>
              <a:rPr lang="en-US" dirty="0"/>
              <a:t>. </a:t>
            </a:r>
            <a:r>
              <a:rPr lang="en-US" dirty="0" err="1"/>
              <a:t>Getaran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terdengar</a:t>
            </a:r>
            <a:r>
              <a:rPr lang="en-US" dirty="0"/>
              <a:t> </a:t>
            </a:r>
            <a:r>
              <a:rPr lang="en-US" dirty="0" err="1"/>
              <a:t>nyaring</a:t>
            </a:r>
            <a:r>
              <a:rPr lang="en-US" dirty="0"/>
              <a:t>.</a:t>
            </a:r>
          </a:p>
          <a:p>
            <a:endParaRPr lang="en-US" b="1" dirty="0" smtClean="0"/>
          </a:p>
          <a:p>
            <a:r>
              <a:rPr lang="en-US" b="1" dirty="0" err="1" smtClean="0"/>
              <a:t>Kerugian</a:t>
            </a:r>
            <a:r>
              <a:rPr lang="en-US" b="1" dirty="0" smtClean="0"/>
              <a:t> </a:t>
            </a:r>
            <a:r>
              <a:rPr lang="en-US" b="1" dirty="0" err="1"/>
              <a:t>Akibat</a:t>
            </a:r>
            <a:r>
              <a:rPr lang="en-US" b="1" dirty="0"/>
              <a:t> </a:t>
            </a:r>
            <a:r>
              <a:rPr lang="en-US" b="1" dirty="0" err="1"/>
              <a:t>Resonansi</a:t>
            </a:r>
            <a:endParaRPr lang="en-US" b="1" dirty="0"/>
          </a:p>
          <a:p>
            <a:r>
              <a:rPr lang="en-US" dirty="0" err="1" smtClean="0"/>
              <a:t>Bunyi</a:t>
            </a:r>
            <a:r>
              <a:rPr lang="en-US" dirty="0" smtClean="0"/>
              <a:t> </a:t>
            </a:r>
            <a:r>
              <a:rPr lang="en-US" dirty="0" err="1"/>
              <a:t>ledakan</a:t>
            </a:r>
            <a:r>
              <a:rPr lang="en-US" dirty="0"/>
              <a:t> </a:t>
            </a:r>
            <a:r>
              <a:rPr lang="en-US" dirty="0" err="1"/>
              <a:t>bom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getaran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meruntuhkan</a:t>
            </a:r>
            <a:r>
              <a:rPr lang="en-US" dirty="0"/>
              <a:t> </a:t>
            </a:r>
            <a:r>
              <a:rPr lang="en-US" dirty="0" err="1"/>
              <a:t>gedung-gedung</a:t>
            </a:r>
            <a:r>
              <a:rPr lang="en-US" dirty="0"/>
              <a:t>. </a:t>
            </a:r>
            <a:r>
              <a:rPr lang="en-US" dirty="0" err="1"/>
              <a:t>Getaran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yang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 smtClean="0"/>
              <a:t>bagian-bagian</a:t>
            </a:r>
            <a:r>
              <a:rPr lang="en-US" dirty="0" smtClean="0"/>
              <a:t> </a:t>
            </a:r>
            <a:r>
              <a:rPr lang="en-US" dirty="0" err="1"/>
              <a:t>rumah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pinggir</a:t>
            </a:r>
            <a:r>
              <a:rPr lang="en-US" dirty="0"/>
              <a:t> </a:t>
            </a:r>
            <a:r>
              <a:rPr lang="en-US" dirty="0" err="1"/>
              <a:t>rel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bergetar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lama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rusak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proses </a:t>
            </a:r>
            <a:r>
              <a:rPr lang="en-US" dirty="0" err="1">
                <a:hlinkClick r:id="rId2" tooltip="resonansi"/>
              </a:rPr>
              <a:t>resonansi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64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021" y="564603"/>
            <a:ext cx="1052529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cs typeface="Aharoni" panose="02010803020104030203"/>
              </a:rPr>
              <a:t>Dampak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Buruk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Polusi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Suara</a:t>
            </a:r>
            <a:endParaRPr lang="en-US" sz="2000" dirty="0">
              <a:cs typeface="Aharoni" panose="02010803020104030203"/>
            </a:endParaRPr>
          </a:p>
          <a:p>
            <a:r>
              <a:rPr lang="en-US" sz="2000" b="1" dirty="0" smtClean="0">
                <a:cs typeface="Aharoni" panose="02010803020104030203"/>
              </a:rPr>
              <a:t>1</a:t>
            </a:r>
            <a:r>
              <a:rPr lang="en-US" sz="2000" b="1" dirty="0">
                <a:cs typeface="Aharoni" panose="02010803020104030203"/>
              </a:rPr>
              <a:t>. </a:t>
            </a:r>
            <a:r>
              <a:rPr lang="en-US" sz="2000" b="1" dirty="0" err="1">
                <a:cs typeface="Aharoni" panose="02010803020104030203"/>
              </a:rPr>
              <a:t>Gangguan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Pendengaran</a:t>
            </a:r>
            <a:endParaRPr lang="en-US" sz="2000" b="1" dirty="0">
              <a:cs typeface="Aharoni" panose="02010803020104030203"/>
            </a:endParaRPr>
          </a:p>
          <a:p>
            <a:r>
              <a:rPr lang="en-US" sz="2000" b="1" dirty="0">
                <a:cs typeface="Aharoni" panose="02010803020104030203"/>
              </a:rPr>
              <a:t>2. </a:t>
            </a:r>
            <a:r>
              <a:rPr lang="en-US" sz="2000" b="1" dirty="0" err="1">
                <a:cs typeface="Aharoni" panose="02010803020104030203"/>
              </a:rPr>
              <a:t>Gangguan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tidur</a:t>
            </a:r>
            <a:endParaRPr lang="en-US" sz="2000" b="1" dirty="0">
              <a:cs typeface="Aharoni" panose="02010803020104030203"/>
            </a:endParaRPr>
          </a:p>
          <a:p>
            <a:r>
              <a:rPr lang="en-US" sz="2000" b="1" dirty="0">
                <a:cs typeface="Aharoni" panose="02010803020104030203"/>
              </a:rPr>
              <a:t>3. </a:t>
            </a:r>
            <a:r>
              <a:rPr lang="en-US" sz="2000" b="1" dirty="0" err="1" smtClean="0">
                <a:cs typeface="Aharoni" panose="02010803020104030203"/>
              </a:rPr>
              <a:t>Keterlamabatan</a:t>
            </a:r>
            <a:r>
              <a:rPr lang="en-US" sz="2000" b="1" dirty="0" smtClean="0">
                <a:cs typeface="Aharoni" panose="02010803020104030203"/>
              </a:rPr>
              <a:t> </a:t>
            </a:r>
            <a:r>
              <a:rPr lang="en-US" sz="2000" b="1" dirty="0" err="1" smtClean="0">
                <a:cs typeface="Aharoni" panose="02010803020104030203"/>
              </a:rPr>
              <a:t>Bicara</a:t>
            </a:r>
            <a:r>
              <a:rPr lang="en-US" sz="2000" b="1" dirty="0" smtClean="0">
                <a:cs typeface="Aharoni" panose="02010803020104030203"/>
              </a:rPr>
              <a:t>, </a:t>
            </a:r>
          </a:p>
          <a:p>
            <a:r>
              <a:rPr lang="en-US" sz="2000" dirty="0" err="1" smtClean="0">
                <a:cs typeface="Aharoni" panose="02010803020104030203"/>
              </a:rPr>
              <a:t>paparan</a:t>
            </a:r>
            <a:r>
              <a:rPr lang="en-US" sz="2000" dirty="0" smtClean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polusi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suara</a:t>
            </a:r>
            <a:r>
              <a:rPr lang="en-US" sz="2000" dirty="0">
                <a:cs typeface="Aharoni" panose="02010803020104030203"/>
              </a:rPr>
              <a:t> yang </a:t>
            </a:r>
            <a:r>
              <a:rPr lang="en-US" sz="2000" dirty="0" err="1">
                <a:cs typeface="Aharoni" panose="02010803020104030203"/>
              </a:rPr>
              <a:t>terlalu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sering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pada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anak-anak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dapat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memengaruhi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kemampuan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belajar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berkonsentrasi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dan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mengingat</a:t>
            </a:r>
            <a:r>
              <a:rPr lang="en-US" sz="2000" dirty="0">
                <a:cs typeface="Aharoni" panose="02010803020104030203"/>
              </a:rPr>
              <a:t>. </a:t>
            </a:r>
            <a:r>
              <a:rPr lang="en-US" sz="2000" dirty="0" err="1">
                <a:cs typeface="Aharoni" panose="02010803020104030203"/>
              </a:rPr>
              <a:t>Pada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bayi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balita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hal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ini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dapat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mengakibatkan</a:t>
            </a:r>
            <a:r>
              <a:rPr lang="en-US" sz="2000" dirty="0">
                <a:cs typeface="Aharoni" panose="02010803020104030203"/>
              </a:rPr>
              <a:t> </a:t>
            </a:r>
            <a:r>
              <a:rPr lang="en-US" sz="2000" dirty="0" err="1">
                <a:latin typeface="Aharoni" panose="02010803020104030203"/>
                <a:cs typeface="Aharoni" panose="02010803020104030203"/>
                <a:hlinkClick r:id="rId2"/>
              </a:rPr>
              <a:t>keterlambatan</a:t>
            </a:r>
            <a:r>
              <a:rPr lang="en-US" sz="2000" dirty="0">
                <a:latin typeface="Aharoni" panose="02010803020104030203"/>
                <a:cs typeface="Aharoni" panose="02010803020104030203"/>
                <a:hlinkClick r:id="rId2"/>
              </a:rPr>
              <a:t> </a:t>
            </a:r>
            <a:r>
              <a:rPr lang="en-US" sz="2000" dirty="0" err="1">
                <a:latin typeface="Aharoni" panose="02010803020104030203"/>
                <a:cs typeface="Aharoni" panose="02010803020104030203"/>
                <a:hlinkClick r:id="rId2"/>
              </a:rPr>
              <a:t>bicara</a:t>
            </a:r>
            <a:endParaRPr lang="en-US" sz="2000" dirty="0">
              <a:latin typeface="Aharoni" panose="02010803020104030203"/>
              <a:cs typeface="Aharoni" panose="02010803020104030203"/>
            </a:endParaRPr>
          </a:p>
          <a:p>
            <a:r>
              <a:rPr lang="en-US" sz="2000" dirty="0" smtClean="0">
                <a:cs typeface="Aharoni" panose="02010803020104030203"/>
              </a:rPr>
              <a:t>4. </a:t>
            </a:r>
            <a:r>
              <a:rPr lang="en-US" sz="2000" b="1" dirty="0" err="1">
                <a:cs typeface="Aharoni" panose="02010803020104030203"/>
              </a:rPr>
              <a:t>Gangguan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Kecerdasan</a:t>
            </a:r>
            <a:r>
              <a:rPr lang="en-US" sz="2000" b="1" dirty="0">
                <a:cs typeface="Aharoni" panose="02010803020104030203"/>
              </a:rPr>
              <a:t> </a:t>
            </a:r>
            <a:endParaRPr lang="en-US" sz="2000" b="1" dirty="0" smtClean="0">
              <a:cs typeface="Aharoni" panose="02010803020104030203"/>
            </a:endParaRPr>
          </a:p>
          <a:p>
            <a:r>
              <a:rPr lang="en-US" sz="2000" dirty="0" smtClean="0">
                <a:cs typeface="Aharoni" panose="02010803020104030203"/>
              </a:rPr>
              <a:t>Orang </a:t>
            </a:r>
            <a:r>
              <a:rPr lang="en-US" sz="2000" dirty="0">
                <a:cs typeface="Aharoni" panose="02010803020104030203"/>
              </a:rPr>
              <a:t>yang </a:t>
            </a:r>
            <a:r>
              <a:rPr lang="en-US" sz="2000" dirty="0" err="1">
                <a:cs typeface="Aharoni" panose="02010803020104030203"/>
              </a:rPr>
              <a:t>sering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mendengar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suara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bising</a:t>
            </a:r>
            <a:r>
              <a:rPr lang="en-US" sz="2000" dirty="0">
                <a:cs typeface="Aharoni" panose="02010803020104030203"/>
              </a:rPr>
              <a:t> di </a:t>
            </a:r>
            <a:r>
              <a:rPr lang="en-US" sz="2000" dirty="0" err="1">
                <a:cs typeface="Aharoni" panose="02010803020104030203"/>
              </a:rPr>
              <a:t>tempat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kerja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lebih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berisiko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mengalami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kesulitan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dalam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mengingat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berkonsentrasi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hingga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mengatur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emosi</a:t>
            </a:r>
            <a:r>
              <a:rPr lang="en-US" sz="2000" dirty="0">
                <a:cs typeface="Aharoni" panose="02010803020104030203"/>
              </a:rPr>
              <a:t>.</a:t>
            </a:r>
          </a:p>
          <a:p>
            <a:r>
              <a:rPr lang="en-US" sz="2000" b="1" dirty="0" smtClean="0">
                <a:cs typeface="Aharoni" panose="02010803020104030203"/>
              </a:rPr>
              <a:t>5. </a:t>
            </a:r>
            <a:r>
              <a:rPr lang="en-US" sz="2000" b="1" dirty="0" err="1">
                <a:cs typeface="Aharoni" panose="02010803020104030203"/>
              </a:rPr>
              <a:t>Penyakit</a:t>
            </a:r>
            <a:r>
              <a:rPr lang="en-US" sz="2000" b="1" dirty="0">
                <a:cs typeface="Aharoni" panose="02010803020104030203"/>
              </a:rPr>
              <a:t> </a:t>
            </a:r>
            <a:r>
              <a:rPr lang="en-US" sz="2000" b="1" dirty="0" err="1">
                <a:cs typeface="Aharoni" panose="02010803020104030203"/>
              </a:rPr>
              <a:t>kardiovaskular</a:t>
            </a:r>
            <a:endParaRPr lang="en-US" sz="2000" dirty="0">
              <a:cs typeface="Aharoni" panose="02010803020104030203"/>
            </a:endParaRPr>
          </a:p>
          <a:p>
            <a:r>
              <a:rPr lang="en-US" sz="2000" dirty="0" err="1" smtClean="0">
                <a:cs typeface="Aharoni" panose="02010803020104030203"/>
              </a:rPr>
              <a:t>Penyakit</a:t>
            </a:r>
            <a:r>
              <a:rPr lang="en-US" sz="2000" dirty="0" smtClean="0">
                <a:cs typeface="Aharoni" panose="02010803020104030203"/>
              </a:rPr>
              <a:t> </a:t>
            </a:r>
            <a:r>
              <a:rPr lang="en-US" sz="2000" dirty="0">
                <a:cs typeface="Aharoni" panose="02010803020104030203"/>
              </a:rPr>
              <a:t>yang </a:t>
            </a:r>
            <a:r>
              <a:rPr lang="en-US" sz="2000" dirty="0" err="1">
                <a:cs typeface="Aharoni" panose="02010803020104030203"/>
              </a:rPr>
              <a:t>berkaitan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dengan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jantung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pembuluh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darah</a:t>
            </a:r>
            <a:r>
              <a:rPr lang="en-US" sz="2000" dirty="0">
                <a:cs typeface="Aharoni" panose="02010803020104030203"/>
              </a:rPr>
              <a:t>. </a:t>
            </a:r>
            <a:r>
              <a:rPr lang="en-US" sz="2000" dirty="0" err="1">
                <a:cs typeface="Aharoni" panose="02010803020104030203"/>
              </a:rPr>
              <a:t>Gangguan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kardiovaskular</a:t>
            </a:r>
            <a:r>
              <a:rPr lang="en-US" sz="2000" dirty="0">
                <a:cs typeface="Aharoni" panose="02010803020104030203"/>
              </a:rPr>
              <a:t> yang </a:t>
            </a:r>
            <a:r>
              <a:rPr lang="en-US" sz="2000" dirty="0" err="1">
                <a:cs typeface="Aharoni" panose="02010803020104030203"/>
              </a:rPr>
              <a:t>timbul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akibat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polusi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suara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sebenarnya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berhubungan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dengan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gangguan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tidur</a:t>
            </a:r>
            <a:r>
              <a:rPr lang="en-US" sz="2000" dirty="0" smtClean="0">
                <a:cs typeface="Aharoni" panose="02010803020104030203"/>
              </a:rPr>
              <a:t>.</a:t>
            </a:r>
          </a:p>
          <a:p>
            <a:r>
              <a:rPr lang="en-US" sz="2000" dirty="0">
                <a:cs typeface="Aharoni" panose="02010803020104030203"/>
              </a:rPr>
              <a:t>6</a:t>
            </a:r>
            <a:r>
              <a:rPr lang="en-US" sz="2000" dirty="0" smtClean="0">
                <a:cs typeface="Aharoni" panose="02010803020104030203"/>
              </a:rPr>
              <a:t>. </a:t>
            </a:r>
            <a:r>
              <a:rPr lang="en-US" sz="2000" b="1" dirty="0" err="1">
                <a:cs typeface="Aharoni" panose="02010803020104030203"/>
              </a:rPr>
              <a:t>Gangguan</a:t>
            </a:r>
            <a:r>
              <a:rPr lang="en-US" sz="2000" b="1" dirty="0">
                <a:cs typeface="Aharoni" panose="02010803020104030203"/>
              </a:rPr>
              <a:t> mental</a:t>
            </a:r>
            <a:endParaRPr lang="en-US" sz="2000" dirty="0">
              <a:cs typeface="Aharoni" panose="02010803020104030203"/>
            </a:endParaRPr>
          </a:p>
          <a:p>
            <a:r>
              <a:rPr lang="en-US" sz="2000" dirty="0" err="1">
                <a:cs typeface="Aharoni" panose="02010803020104030203"/>
              </a:rPr>
              <a:t>Polusi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suara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bisa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meningkatkan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risiko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seseorang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untuk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mengalami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gangguan</a:t>
            </a:r>
            <a:r>
              <a:rPr lang="en-US" sz="2000" dirty="0">
                <a:cs typeface="Aharoni" panose="02010803020104030203"/>
              </a:rPr>
              <a:t> mental, </a:t>
            </a:r>
            <a:r>
              <a:rPr lang="en-US" sz="2000" dirty="0" err="1">
                <a:cs typeface="Aharoni" panose="02010803020104030203"/>
              </a:rPr>
              <a:t>seperti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gangguan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kecemasan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stres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gelisah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emosi</a:t>
            </a:r>
            <a:r>
              <a:rPr lang="en-US" sz="2000" dirty="0">
                <a:cs typeface="Aharoni" panose="02010803020104030203"/>
              </a:rPr>
              <a:t> yang </a:t>
            </a:r>
            <a:r>
              <a:rPr lang="en-US" sz="2000" dirty="0" err="1">
                <a:cs typeface="Aharoni" panose="02010803020104030203"/>
              </a:rPr>
              <a:t>labil</a:t>
            </a:r>
            <a:r>
              <a:rPr lang="en-US" sz="2000" dirty="0">
                <a:cs typeface="Aharoni" panose="02010803020104030203"/>
              </a:rPr>
              <a:t>, </a:t>
            </a:r>
            <a:r>
              <a:rPr lang="en-US" sz="2000" dirty="0" err="1">
                <a:cs typeface="Aharoni" panose="02010803020104030203"/>
              </a:rPr>
              <a:t>bahkan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perilaku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agresif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akibat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stres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atau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masalah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kejiwaan</a:t>
            </a:r>
            <a:r>
              <a:rPr lang="en-US" sz="2000" dirty="0">
                <a:cs typeface="Aharoni" panose="02010803020104030203"/>
              </a:rPr>
              <a:t> yang </a:t>
            </a:r>
            <a:r>
              <a:rPr lang="en-US" sz="2000" dirty="0" err="1">
                <a:cs typeface="Aharoni" panose="02010803020104030203"/>
              </a:rPr>
              <a:t>sebelumnya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sudah</a:t>
            </a:r>
            <a:r>
              <a:rPr lang="en-US" sz="2000" dirty="0">
                <a:cs typeface="Aharoni" panose="02010803020104030203"/>
              </a:rPr>
              <a:t> </a:t>
            </a:r>
            <a:r>
              <a:rPr lang="en-US" sz="2000" dirty="0" err="1">
                <a:cs typeface="Aharoni" panose="02010803020104030203"/>
              </a:rPr>
              <a:t>dimiliki</a:t>
            </a:r>
            <a:r>
              <a:rPr lang="en-US" sz="2000" dirty="0">
                <a:cs typeface="Aharoni" panose="02010803020104030203"/>
              </a:rPr>
              <a:t>.</a:t>
            </a:r>
          </a:p>
          <a:p>
            <a:endParaRPr lang="en-US" sz="2000" dirty="0">
              <a:cs typeface="Aharoni" panose="02010803020104030203"/>
            </a:endParaRPr>
          </a:p>
          <a:p>
            <a:endParaRPr lang="en-US" sz="2000" dirty="0">
              <a:cs typeface="Aharoni" panose="02010803020104030203"/>
            </a:endParaRPr>
          </a:p>
        </p:txBody>
      </p:sp>
    </p:spTree>
    <p:extLst>
      <p:ext uri="{BB962C8B-B14F-4D97-AF65-F5344CB8AC3E}">
        <p14:creationId xmlns:p14="http://schemas.microsoft.com/office/powerpoint/2010/main" val="262531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6956" y="417142"/>
            <a:ext cx="483566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400" dirty="0" err="1">
                <a:latin typeface="Aharoni"/>
              </a:rPr>
              <a:t>Seorang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anak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berdiri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diantara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dua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besar</a:t>
            </a:r>
            <a:r>
              <a:rPr lang="en-US" sz="2400" dirty="0">
                <a:latin typeface="Aharoni"/>
              </a:rPr>
              <a:t>  X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Y. </a:t>
            </a:r>
            <a:r>
              <a:rPr lang="en-US" sz="2400" dirty="0" err="1">
                <a:latin typeface="Aharoni"/>
              </a:rPr>
              <a:t>Anak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berteriak</a:t>
            </a:r>
            <a:r>
              <a:rPr lang="en-US" sz="2400" dirty="0">
                <a:latin typeface="Aharoni"/>
              </a:rPr>
              <a:t> 0,4 s </a:t>
            </a:r>
            <a:r>
              <a:rPr lang="en-US" sz="2400" dirty="0" err="1">
                <a:latin typeface="Aharoni"/>
              </a:rPr>
              <a:t>kemudian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terdengar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pantulan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suaranya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dari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X. </a:t>
            </a:r>
            <a:r>
              <a:rPr lang="en-US" sz="2400" dirty="0" err="1">
                <a:latin typeface="Aharoni"/>
              </a:rPr>
              <a:t>Setelah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2,5 </a:t>
            </a:r>
            <a:r>
              <a:rPr lang="en-US" sz="2400" dirty="0" err="1">
                <a:latin typeface="Aharoni"/>
              </a:rPr>
              <a:t>detik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kemudian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suara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pantulan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teriakan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anak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terdengar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dari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2. </a:t>
            </a:r>
            <a:r>
              <a:rPr lang="en-US" sz="2400" dirty="0" err="1">
                <a:latin typeface="Aharoni"/>
              </a:rPr>
              <a:t>Apabila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cepat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rambat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bunyi</a:t>
            </a:r>
            <a:r>
              <a:rPr lang="en-US" sz="2400" dirty="0">
                <a:latin typeface="Aharoni"/>
              </a:rPr>
              <a:t> di </a:t>
            </a:r>
            <a:r>
              <a:rPr lang="en-US" sz="2400" dirty="0" err="1">
                <a:latin typeface="Aharoni"/>
              </a:rPr>
              <a:t>udara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340 m/s, </a:t>
            </a:r>
            <a:r>
              <a:rPr lang="en-US" sz="2400" dirty="0" err="1">
                <a:latin typeface="Aharoni"/>
              </a:rPr>
              <a:t>berapakah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selisih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1 </a:t>
            </a:r>
            <a:r>
              <a:rPr lang="en-US" sz="2400" dirty="0" err="1">
                <a:latin typeface="Aharoni"/>
              </a:rPr>
              <a:t>ke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anak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2 </a:t>
            </a:r>
            <a:r>
              <a:rPr lang="en-US" sz="2400" dirty="0" err="1">
                <a:latin typeface="Aharoni"/>
              </a:rPr>
              <a:t>ke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anak</a:t>
            </a:r>
            <a:r>
              <a:rPr lang="en-US" sz="2400" dirty="0">
                <a:latin typeface="Aharoni"/>
              </a:rPr>
              <a:t>?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136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272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425 m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850 m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53299" y="565356"/>
                <a:ext cx="4791130" cy="488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Aharoni"/>
                  </a:rPr>
                  <a:t>Diketahui</a:t>
                </a:r>
                <a:r>
                  <a:rPr lang="en-US" sz="2400" dirty="0">
                    <a:latin typeface="Aharoni"/>
                  </a:rPr>
                  <a:t>:	V= 340 m/s</a:t>
                </a:r>
              </a:p>
              <a:p>
                <a:r>
                  <a:rPr lang="en-US" sz="2400" dirty="0">
                    <a:latin typeface="Aharoni"/>
                  </a:rPr>
                  <a:t>		</a:t>
                </a:r>
                <a:r>
                  <a:rPr lang="en-US" sz="2400" dirty="0" smtClean="0">
                    <a:latin typeface="Aharoni"/>
                  </a:rPr>
                  <a:t>t1</a:t>
                </a:r>
                <a:r>
                  <a:rPr lang="en-US" sz="2400" dirty="0">
                    <a:latin typeface="Aharoni"/>
                  </a:rPr>
                  <a:t>= 0,4 s</a:t>
                </a:r>
              </a:p>
              <a:p>
                <a:r>
                  <a:rPr lang="en-US" sz="2400" dirty="0">
                    <a:latin typeface="Aharoni"/>
                  </a:rPr>
                  <a:t>		</a:t>
                </a:r>
                <a:r>
                  <a:rPr lang="en-US" sz="2400" dirty="0" smtClean="0">
                    <a:latin typeface="Aharoni"/>
                  </a:rPr>
                  <a:t>t2</a:t>
                </a:r>
                <a:r>
                  <a:rPr lang="en-US" sz="2400" dirty="0">
                    <a:latin typeface="Aharoni"/>
                  </a:rPr>
                  <a:t>= 2 s</a:t>
                </a:r>
              </a:p>
              <a:p>
                <a:r>
                  <a:rPr lang="en-US" sz="2400" dirty="0" err="1" smtClean="0">
                    <a:latin typeface="Aharoni"/>
                  </a:rPr>
                  <a:t>Ditanya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 smtClean="0">
                    <a:latin typeface="Aharoni"/>
                  </a:rPr>
                  <a:t>selisih</a:t>
                </a:r>
                <a:r>
                  <a:rPr lang="en-US" sz="2400" dirty="0" smtClean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jarak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anak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ke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batu</a:t>
                </a:r>
                <a:r>
                  <a:rPr lang="en-US" sz="2400" dirty="0">
                    <a:latin typeface="Aharoni"/>
                  </a:rPr>
                  <a:t> 1 </a:t>
                </a:r>
                <a:r>
                  <a:rPr lang="en-US" sz="2400" dirty="0" err="1">
                    <a:latin typeface="Aharoni"/>
                  </a:rPr>
                  <a:t>dan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ke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batu</a:t>
                </a:r>
                <a:r>
                  <a:rPr lang="en-US" sz="2400" dirty="0">
                    <a:latin typeface="Aharoni"/>
                  </a:rPr>
                  <a:t> 2: …?</a:t>
                </a:r>
              </a:p>
              <a:p>
                <a:r>
                  <a:rPr lang="en-US" sz="2400" dirty="0" err="1">
                    <a:latin typeface="Aharoni"/>
                  </a:rPr>
                  <a:t>Jawab</a:t>
                </a:r>
                <a:r>
                  <a:rPr lang="en-US" sz="2400" dirty="0">
                    <a:latin typeface="Aharoni"/>
                  </a:rPr>
                  <a:t>:</a:t>
                </a:r>
              </a:p>
              <a:p>
                <a:r>
                  <a:rPr lang="en-US" sz="2400" dirty="0" err="1">
                    <a:latin typeface="Aharoni"/>
                  </a:rPr>
                  <a:t>selisih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jarak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anak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ke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batu</a:t>
                </a:r>
                <a:r>
                  <a:rPr lang="en-US" sz="2400" dirty="0">
                    <a:latin typeface="Aharoni"/>
                  </a:rPr>
                  <a:t> 1 </a:t>
                </a:r>
                <a:r>
                  <a:rPr lang="en-US" sz="2400" dirty="0" err="1">
                    <a:latin typeface="Aharoni"/>
                  </a:rPr>
                  <a:t>dan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ke</a:t>
                </a:r>
                <a:r>
                  <a:rPr lang="en-US" sz="2400" dirty="0">
                    <a:latin typeface="Aharoni"/>
                  </a:rPr>
                  <a:t> </a:t>
                </a:r>
                <a:r>
                  <a:rPr lang="en-US" sz="2400" dirty="0" err="1">
                    <a:latin typeface="Aharoni"/>
                  </a:rPr>
                  <a:t>batu</a:t>
                </a:r>
                <a:r>
                  <a:rPr lang="en-US" sz="2400" dirty="0">
                    <a:latin typeface="Aharoni"/>
                  </a:rPr>
                  <a:t> 2:</a:t>
                </a:r>
              </a:p>
              <a:p>
                <a:r>
                  <a:rPr lang="en-US" sz="2400" dirty="0">
                    <a:latin typeface="Aharoni"/>
                  </a:rPr>
                  <a:t>S=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Aharoni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340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2,5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latin typeface="Aharoni"/>
                  </a:rPr>
                  <a:t>   </a:t>
                </a:r>
              </a:p>
              <a:p>
                <a:r>
                  <a:rPr lang="en-US" sz="2800" dirty="0">
                    <a:latin typeface="Aharoni"/>
                  </a:rPr>
                  <a:t> </a:t>
                </a:r>
              </a:p>
              <a:p>
                <a:r>
                  <a:rPr lang="en-US" sz="2400" dirty="0">
                    <a:latin typeface="Aharoni"/>
                  </a:rPr>
                  <a:t> = 425 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299" y="565356"/>
                <a:ext cx="4791130" cy="4883966"/>
              </a:xfrm>
              <a:prstGeom prst="rect">
                <a:avLst/>
              </a:prstGeom>
              <a:blipFill rotWithShape="0">
                <a:blip r:embed="rId2"/>
                <a:stretch>
                  <a:fillRect l="-1908" t="-874" r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125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601" y="338738"/>
            <a:ext cx="11107485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3200" dirty="0" err="1">
                <a:latin typeface="Arial Black" panose="020B0A04020102020204" pitchFamily="34" charset="0"/>
              </a:rPr>
              <a:t>Cahaya</a:t>
            </a:r>
            <a:endParaRPr lang="en-US" sz="3200" dirty="0">
              <a:latin typeface="Arial Black" panose="020B0A04020102020204" pitchFamily="34" charset="0"/>
            </a:endParaRPr>
          </a:p>
          <a:p>
            <a:pPr marL="465138" lvl="1" indent="-465138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Pembiasan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cahaya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akibat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timbul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dalam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kehidupan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sehari-hari</a:t>
            </a:r>
            <a:endParaRPr lang="en-US" sz="3200" dirty="0">
              <a:latin typeface="Arial Black" panose="020B0A04020102020204" pitchFamily="34" charset="0"/>
            </a:endParaRPr>
          </a:p>
          <a:p>
            <a:pPr marL="465138" lvl="1" indent="-465138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Sinar-sinar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istimewa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cermin</a:t>
            </a:r>
            <a:r>
              <a:rPr lang="en-ID" sz="3200" dirty="0">
                <a:latin typeface="Arial Black" panose="020B0A04020102020204" pitchFamily="34" charset="0"/>
              </a:rPr>
              <a:t>/ </a:t>
            </a:r>
            <a:r>
              <a:rPr lang="en-ID" sz="3200" dirty="0" err="1">
                <a:latin typeface="Arial Black" panose="020B0A04020102020204" pitchFamily="34" charset="0"/>
              </a:rPr>
              <a:t>lensa</a:t>
            </a:r>
            <a:endParaRPr lang="en-US" sz="3200" dirty="0">
              <a:latin typeface="Arial Black" panose="020B0A04020102020204" pitchFamily="34" charset="0"/>
            </a:endParaRPr>
          </a:p>
          <a:p>
            <a:pPr lvl="0"/>
            <a:r>
              <a:rPr lang="en-ID" sz="3200" dirty="0" err="1">
                <a:latin typeface="Arial Black" panose="020B0A04020102020204" pitchFamily="34" charset="0"/>
              </a:rPr>
              <a:t>Alat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Optik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1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letak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diamati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dengan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lup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jika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pengamatan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dilakukan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dengan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mata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berakomodasi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maksimum</a:t>
            </a:r>
            <a:r>
              <a:rPr lang="en-ID" sz="3200" dirty="0">
                <a:latin typeface="Arial Black" panose="020B0A04020102020204" pitchFamily="34" charset="0"/>
              </a:rPr>
              <a:t>/ minimum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1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sifat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bayangan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akhir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kamera</a:t>
            </a:r>
            <a:r>
              <a:rPr lang="en-ID" sz="3200" dirty="0">
                <a:latin typeface="Arial Black" panose="020B0A04020102020204" pitchFamily="34" charset="0"/>
              </a:rPr>
              <a:t>/ </a:t>
            </a:r>
            <a:r>
              <a:rPr lang="en-ID" sz="3200" dirty="0" err="1">
                <a:latin typeface="Arial Black" panose="020B0A04020102020204" pitchFamily="34" charset="0"/>
              </a:rPr>
              <a:t>lup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1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Jenis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cacat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mata</a:t>
            </a:r>
            <a:r>
              <a:rPr lang="en-ID" sz="3200" dirty="0">
                <a:latin typeface="Arial Black" panose="020B0A04020102020204" pitchFamily="34" charset="0"/>
              </a:rPr>
              <a:t> da </a:t>
            </a:r>
            <a:r>
              <a:rPr lang="en-ID" sz="3200" dirty="0" err="1">
                <a:latin typeface="Arial Black" panose="020B0A04020102020204" pitchFamily="34" charset="0"/>
              </a:rPr>
              <a:t>cara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mengatasinya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03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6608" y="722567"/>
            <a:ext cx="105150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haroni"/>
              </a:rPr>
              <a:t>Peristiwa</a:t>
            </a:r>
            <a:r>
              <a:rPr lang="en-US" sz="2800" dirty="0">
                <a:latin typeface="Aharoni"/>
              </a:rPr>
              <a:t> yang </a:t>
            </a:r>
            <a:r>
              <a:rPr lang="en-US" sz="2800" dirty="0" err="1">
                <a:latin typeface="Aharoni"/>
              </a:rPr>
              <a:t>merupakan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akibat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pembiasan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cahaya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yaitu</a:t>
            </a:r>
            <a:r>
              <a:rPr lang="en-US" sz="2800" dirty="0">
                <a:latin typeface="Aharoni"/>
              </a:rPr>
              <a:t> . . . .</a:t>
            </a:r>
          </a:p>
          <a:p>
            <a:pPr lvl="0"/>
            <a:r>
              <a:rPr lang="en-US" sz="2800" dirty="0">
                <a:latin typeface="Aharoni"/>
              </a:rPr>
              <a:t>a. </a:t>
            </a:r>
            <a:r>
              <a:rPr lang="en-US" sz="2800" dirty="0" err="1">
                <a:latin typeface="Aharoni"/>
              </a:rPr>
              <a:t>terbentuknya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warna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pada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gelembung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sabun</a:t>
            </a:r>
            <a:endParaRPr lang="en-US" sz="2800" dirty="0">
              <a:latin typeface="Aharoni"/>
            </a:endParaRPr>
          </a:p>
          <a:p>
            <a:pPr marL="404813" lvl="0" indent="-404813"/>
            <a:r>
              <a:rPr lang="en-US" sz="2800" dirty="0">
                <a:latin typeface="Aharoni"/>
              </a:rPr>
              <a:t>b.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dasar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sungai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airnya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jernih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tampak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lebih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dangkal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daripada</a:t>
            </a:r>
            <a:r>
              <a:rPr lang="en-US" sz="2800" dirty="0">
                <a:solidFill>
                  <a:srgbClr val="FF0000"/>
                </a:solidFill>
                <a:latin typeface="Aharoni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Aharoni"/>
              </a:rPr>
              <a:t>sebenarnya</a:t>
            </a:r>
            <a:endParaRPr lang="en-US" sz="2800" dirty="0">
              <a:solidFill>
                <a:srgbClr val="FF0000"/>
              </a:solidFill>
              <a:latin typeface="Aharoni"/>
            </a:endParaRPr>
          </a:p>
          <a:p>
            <a:pPr lvl="0"/>
            <a:r>
              <a:rPr lang="en-US" sz="2800" dirty="0">
                <a:solidFill>
                  <a:srgbClr val="FF0000"/>
                </a:solidFill>
                <a:latin typeface="Aharoni"/>
              </a:rPr>
              <a:t>c. </a:t>
            </a:r>
            <a:r>
              <a:rPr lang="en-US" sz="2800" dirty="0" err="1">
                <a:latin typeface="Aharoni"/>
              </a:rPr>
              <a:t>terbentuknya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bayangan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oleh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cermin</a:t>
            </a:r>
            <a:endParaRPr lang="en-US" sz="2800" dirty="0">
              <a:latin typeface="Aharoni"/>
            </a:endParaRPr>
          </a:p>
          <a:p>
            <a:pPr lvl="0"/>
            <a:r>
              <a:rPr lang="en-US" sz="2800" dirty="0">
                <a:latin typeface="Aharoni"/>
              </a:rPr>
              <a:t>d. </a:t>
            </a:r>
            <a:r>
              <a:rPr lang="en-US" sz="2800" dirty="0" err="1">
                <a:latin typeface="Aharoni"/>
              </a:rPr>
              <a:t>sampainya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cahaya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matahari</a:t>
            </a:r>
            <a:r>
              <a:rPr lang="en-US" sz="2800" dirty="0">
                <a:latin typeface="Aharoni"/>
              </a:rPr>
              <a:t> di </a:t>
            </a:r>
            <a:r>
              <a:rPr lang="en-US" sz="2800" dirty="0" err="1">
                <a:latin typeface="Aharoni"/>
              </a:rPr>
              <a:t>permukaan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bumi</a:t>
            </a:r>
            <a:endParaRPr lang="en-US" sz="2800" dirty="0" smtClean="0">
              <a:latin typeface="Aharoni"/>
            </a:endParaRPr>
          </a:p>
          <a:p>
            <a:pPr lvl="0"/>
            <a:endParaRPr lang="en-US" sz="2800" dirty="0">
              <a:latin typeface="Aharoni"/>
            </a:endParaRPr>
          </a:p>
          <a:p>
            <a:r>
              <a:rPr lang="en-US" sz="2800" dirty="0" err="1">
                <a:latin typeface="Aharoni"/>
              </a:rPr>
              <a:t>Pembiasan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cahaya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sering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dijumpai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dalam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kehidupan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sehari-hari</a:t>
            </a:r>
            <a:r>
              <a:rPr lang="en-US" sz="2800" dirty="0">
                <a:latin typeface="Aharoni"/>
              </a:rPr>
              <a:t>. </a:t>
            </a:r>
            <a:r>
              <a:rPr lang="en-US" sz="2800" dirty="0" err="1">
                <a:latin typeface="Aharoni"/>
              </a:rPr>
              <a:t>Misalnya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dasar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sungai</a:t>
            </a:r>
            <a:r>
              <a:rPr lang="en-US" sz="2800" dirty="0">
                <a:latin typeface="Aharoni"/>
              </a:rPr>
              <a:t>  </a:t>
            </a:r>
            <a:r>
              <a:rPr lang="en-US" sz="2800" dirty="0" err="1">
                <a:latin typeface="Aharoni"/>
              </a:rPr>
              <a:t>terlihat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lebih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dangkal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daripada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kedalaman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sebenarnya</a:t>
            </a:r>
            <a:r>
              <a:rPr lang="en-US" sz="2800" dirty="0">
                <a:latin typeface="Aharoni"/>
              </a:rPr>
              <a:t>. </a:t>
            </a:r>
            <a:r>
              <a:rPr lang="en-US" sz="2800" dirty="0" err="1">
                <a:latin typeface="Aharoni"/>
              </a:rPr>
              <a:t>Gejala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pembiasan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juga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dapat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dilihat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pada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pensil</a:t>
            </a:r>
            <a:r>
              <a:rPr lang="en-US" sz="2800" dirty="0">
                <a:latin typeface="Aharoni"/>
              </a:rPr>
              <a:t> yang </a:t>
            </a:r>
            <a:r>
              <a:rPr lang="en-US" sz="2800" dirty="0" err="1">
                <a:latin typeface="Aharoni"/>
              </a:rPr>
              <a:t>dimasukkan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ke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dalam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gelas</a:t>
            </a:r>
            <a:r>
              <a:rPr lang="en-US" sz="2800" dirty="0">
                <a:latin typeface="Aharoni"/>
              </a:rPr>
              <a:t> yang </a:t>
            </a:r>
            <a:r>
              <a:rPr lang="en-US" sz="2800" dirty="0" err="1">
                <a:latin typeface="Aharoni"/>
              </a:rPr>
              <a:t>berisi</a:t>
            </a:r>
            <a:r>
              <a:rPr lang="en-US" sz="2800" dirty="0">
                <a:latin typeface="Aharoni"/>
              </a:rPr>
              <a:t> air</a:t>
            </a:r>
          </a:p>
        </p:txBody>
      </p:sp>
    </p:spTree>
    <p:extLst>
      <p:ext uri="{BB962C8B-B14F-4D97-AF65-F5344CB8AC3E}">
        <p14:creationId xmlns:p14="http://schemas.microsoft.com/office/powerpoint/2010/main" val="661149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2278" y="422444"/>
            <a:ext cx="504506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latin typeface="Aharoni"/>
              </a:rPr>
              <a:t>Seorang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hipermetropi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mempunyai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titik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dekat</a:t>
            </a:r>
            <a:r>
              <a:rPr lang="en-US" sz="2400" dirty="0">
                <a:latin typeface="Aharoni"/>
              </a:rPr>
              <a:t> 100 cm, </a:t>
            </a:r>
            <a:r>
              <a:rPr lang="en-US" sz="2400" dirty="0" err="1">
                <a:latin typeface="Aharoni"/>
              </a:rPr>
              <a:t>hendak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membaca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25 cm. </a:t>
            </a:r>
            <a:r>
              <a:rPr lang="en-US" sz="2400" dirty="0" err="1">
                <a:latin typeface="Aharoni"/>
              </a:rPr>
              <a:t>berapakah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lensa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kecamata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harus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dipakai</a:t>
            </a:r>
            <a:r>
              <a:rPr lang="en-US" sz="2400" dirty="0">
                <a:latin typeface="Aharoni"/>
              </a:rPr>
              <a:t>?</a:t>
            </a:r>
          </a:p>
          <a:p>
            <a:pPr lvl="0"/>
            <a:r>
              <a:rPr lang="en-US" sz="2400" b="1" dirty="0">
                <a:latin typeface="Aharoni"/>
              </a:rPr>
              <a:t> </a:t>
            </a:r>
            <a:endParaRPr lang="en-US" sz="2400" dirty="0">
              <a:latin typeface="Aharoni"/>
            </a:endParaRPr>
          </a:p>
          <a:p>
            <a:r>
              <a:rPr lang="en-US" sz="2400" b="1" dirty="0" err="1">
                <a:latin typeface="Aharoni"/>
              </a:rPr>
              <a:t>Pembahsan</a:t>
            </a:r>
            <a:r>
              <a:rPr lang="en-US" sz="2400" b="1" dirty="0">
                <a:latin typeface="Aharoni"/>
              </a:rPr>
              <a:t>:</a:t>
            </a:r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Setelah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menggunakan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kacamata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terletak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25 cm </a:t>
            </a:r>
            <a:r>
              <a:rPr lang="en-US" sz="2400" dirty="0" err="1">
                <a:latin typeface="Aharoni"/>
              </a:rPr>
              <a:t>seakan-akan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tampak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100 cm.</a:t>
            </a:r>
          </a:p>
          <a:p>
            <a:r>
              <a:rPr lang="en-US" sz="2400" dirty="0" err="1">
                <a:latin typeface="Aharoni"/>
              </a:rPr>
              <a:t>Diketahui</a:t>
            </a:r>
            <a:r>
              <a:rPr lang="en-US" sz="2400" dirty="0">
                <a:latin typeface="Aharoni"/>
              </a:rPr>
              <a:t>:</a:t>
            </a:r>
          </a:p>
          <a:p>
            <a:r>
              <a:rPr lang="en-US" sz="2400" dirty="0">
                <a:latin typeface="Aharoni"/>
              </a:rPr>
              <a:t>s = 25 cm = 0,25 m</a:t>
            </a:r>
          </a:p>
          <a:p>
            <a:r>
              <a:rPr lang="en-US" sz="2400" dirty="0">
                <a:latin typeface="Aharoni"/>
              </a:rPr>
              <a:t>s’ = -100 cm = -1 m</a:t>
            </a:r>
          </a:p>
          <a:p>
            <a:r>
              <a:rPr lang="en-US" sz="2400" dirty="0" err="1">
                <a:latin typeface="Aharoni"/>
              </a:rPr>
              <a:t>ditanyakan</a:t>
            </a:r>
            <a:r>
              <a:rPr lang="en-US" sz="2400" dirty="0">
                <a:latin typeface="Aharoni"/>
              </a:rPr>
              <a:t>: P = …?</a:t>
            </a:r>
          </a:p>
          <a:p>
            <a:endParaRPr lang="en-US" sz="2400" dirty="0">
              <a:latin typeface="Aharon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5305" y="607109"/>
            <a:ext cx="451497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Jawab</a:t>
            </a:r>
            <a:r>
              <a:rPr lang="en-US" sz="2400" dirty="0" smtClean="0">
                <a:latin typeface="Aharoni"/>
              </a:rPr>
              <a:t>:</a:t>
            </a:r>
          </a:p>
          <a:p>
            <a:r>
              <a:rPr lang="en-US" sz="2400" dirty="0" smtClean="0">
                <a:latin typeface="Aharoni"/>
              </a:rPr>
              <a:t>1/f </a:t>
            </a:r>
            <a:r>
              <a:rPr lang="en-US" sz="2400" dirty="0">
                <a:latin typeface="Aharoni"/>
              </a:rPr>
              <a:t>= 1/s + 1/s’</a:t>
            </a:r>
          </a:p>
          <a:p>
            <a:r>
              <a:rPr lang="en-US" sz="2400" dirty="0">
                <a:latin typeface="Aharoni"/>
              </a:rPr>
              <a:t>1/f = 1/0,25 – 1/1</a:t>
            </a:r>
          </a:p>
          <a:p>
            <a:r>
              <a:rPr lang="en-US" sz="2400" dirty="0">
                <a:latin typeface="Aharoni"/>
              </a:rPr>
              <a:t>1/f = 4/1 – 1/1</a:t>
            </a:r>
          </a:p>
          <a:p>
            <a:r>
              <a:rPr lang="en-US" sz="2400" dirty="0">
                <a:latin typeface="Aharoni"/>
              </a:rPr>
              <a:t>1/f = 3/1</a:t>
            </a:r>
          </a:p>
          <a:p>
            <a:r>
              <a:rPr lang="en-US" sz="2400" dirty="0">
                <a:latin typeface="Aharoni"/>
              </a:rPr>
              <a:t>f = 1/3 m</a:t>
            </a:r>
          </a:p>
          <a:p>
            <a:r>
              <a:rPr lang="en-US" sz="2400" dirty="0" err="1">
                <a:latin typeface="Aharoni"/>
              </a:rPr>
              <a:t>Maka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kuat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lensa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kacamata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adalah</a:t>
            </a:r>
            <a:r>
              <a:rPr lang="en-US" sz="2400" dirty="0">
                <a:latin typeface="Aharoni"/>
              </a:rPr>
              <a:t>:</a:t>
            </a:r>
          </a:p>
          <a:p>
            <a:r>
              <a:rPr lang="en-US" sz="2400" dirty="0">
                <a:latin typeface="Aharoni"/>
              </a:rPr>
              <a:t>P = 1/f</a:t>
            </a:r>
          </a:p>
          <a:p>
            <a:r>
              <a:rPr lang="en-US" sz="2400" dirty="0">
                <a:latin typeface="Aharoni"/>
              </a:rPr>
              <a:t>P = </a:t>
            </a:r>
            <a:r>
              <a:rPr lang="en-US" sz="2400" baseline="30000" dirty="0">
                <a:latin typeface="Aharoni"/>
              </a:rPr>
              <a:t>1</a:t>
            </a:r>
            <a:r>
              <a:rPr lang="en-US" sz="2400" dirty="0">
                <a:latin typeface="Aharoni"/>
              </a:rPr>
              <a:t>/</a:t>
            </a:r>
            <a:r>
              <a:rPr lang="en-US" sz="2400" baseline="-25000" dirty="0">
                <a:latin typeface="Aharoni"/>
              </a:rPr>
              <a:t>1/3</a:t>
            </a:r>
            <a:endParaRPr lang="en-US" sz="2400" dirty="0">
              <a:latin typeface="Aharoni"/>
            </a:endParaRPr>
          </a:p>
          <a:p>
            <a:r>
              <a:rPr lang="en-US" sz="2400" dirty="0">
                <a:latin typeface="Aharoni"/>
              </a:rPr>
              <a:t>P = 3 </a:t>
            </a:r>
            <a:r>
              <a:rPr lang="en-US" sz="2400" dirty="0" err="1">
                <a:latin typeface="Aharoni"/>
              </a:rPr>
              <a:t>dioptri</a:t>
            </a:r>
            <a:endParaRPr lang="en-US" sz="2400" dirty="0">
              <a:latin typeface="Aharoni"/>
            </a:endParaRPr>
          </a:p>
          <a:p>
            <a:r>
              <a:rPr lang="en-US" sz="2400" dirty="0" err="1">
                <a:latin typeface="Aharoni"/>
              </a:rPr>
              <a:t>Jadi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kuat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lensa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kacamata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harus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dipakai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adalah</a:t>
            </a:r>
            <a:r>
              <a:rPr lang="en-US" sz="2400" dirty="0">
                <a:latin typeface="Aharoni"/>
              </a:rPr>
              <a:t> 3 </a:t>
            </a:r>
            <a:r>
              <a:rPr lang="en-US" sz="2400" dirty="0" err="1">
                <a:latin typeface="Aharoni"/>
              </a:rPr>
              <a:t>dioptri</a:t>
            </a:r>
            <a:r>
              <a:rPr lang="en-US" sz="2400" dirty="0">
                <a:latin typeface="Aharoni"/>
              </a:rPr>
              <a:t>.</a:t>
            </a:r>
          </a:p>
          <a:p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111308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035" y="537796"/>
            <a:ext cx="518796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haroni"/>
              </a:rPr>
              <a:t>Seseorang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mengamati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benda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menggunakan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lup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berkekuatan</a:t>
            </a:r>
            <a:r>
              <a:rPr lang="en-US" sz="2400" dirty="0">
                <a:latin typeface="Aharoni"/>
              </a:rPr>
              <a:t> 10 </a:t>
            </a:r>
            <a:r>
              <a:rPr lang="en-US" sz="2400" dirty="0" err="1">
                <a:latin typeface="Aharoni"/>
              </a:rPr>
              <a:t>dioptri</a:t>
            </a:r>
            <a:r>
              <a:rPr lang="en-US" sz="2400" dirty="0">
                <a:latin typeface="Aharoni"/>
              </a:rPr>
              <a:t>. </a:t>
            </a:r>
            <a:r>
              <a:rPr lang="en-US" sz="2400" dirty="0" err="1">
                <a:latin typeface="Aharoni"/>
              </a:rPr>
              <a:t>Apabila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titik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dekat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mata</a:t>
            </a:r>
            <a:r>
              <a:rPr lang="en-US" sz="2400" dirty="0">
                <a:latin typeface="Aharoni"/>
              </a:rPr>
              <a:t> orang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adalah</a:t>
            </a:r>
            <a:r>
              <a:rPr lang="en-US" sz="2400" dirty="0">
                <a:latin typeface="Aharoni"/>
              </a:rPr>
              <a:t> 25 cm, </a:t>
            </a:r>
            <a:r>
              <a:rPr lang="en-US" sz="2400" dirty="0" err="1">
                <a:latin typeface="Aharoni"/>
              </a:rPr>
              <a:t>berapakah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perbesaran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lup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jika</a:t>
            </a:r>
            <a:r>
              <a:rPr lang="en-US" sz="2400" dirty="0">
                <a:latin typeface="Aharoni"/>
              </a:rPr>
              <a:t>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smtClean="0">
                <a:latin typeface="Aharoni"/>
              </a:rPr>
              <a:t>Mata </a:t>
            </a:r>
            <a:r>
              <a:rPr lang="en-US" sz="2400" dirty="0" err="1">
                <a:latin typeface="Aharoni"/>
              </a:rPr>
              <a:t>tidak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berakomodasi</a:t>
            </a:r>
            <a:r>
              <a:rPr lang="en-US" sz="2400" dirty="0">
                <a:latin typeface="Aharoni"/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smtClean="0">
                <a:latin typeface="Aharoni"/>
              </a:rPr>
              <a:t>Mata </a:t>
            </a:r>
            <a:r>
              <a:rPr lang="en-US" sz="2400" dirty="0" err="1">
                <a:latin typeface="Aharoni"/>
              </a:rPr>
              <a:t>Berakomodasi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sekuat-kuatnya</a:t>
            </a:r>
            <a:r>
              <a:rPr lang="en-US" sz="2400" dirty="0">
                <a:latin typeface="Aharoni"/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smtClean="0">
                <a:latin typeface="Aharoni"/>
              </a:rPr>
              <a:t>Mata </a:t>
            </a:r>
            <a:r>
              <a:rPr lang="en-US" sz="2400" dirty="0" err="1">
                <a:latin typeface="Aharoni"/>
              </a:rPr>
              <a:t>berakomodasi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jarak</a:t>
            </a:r>
            <a:r>
              <a:rPr lang="en-US" sz="2400" dirty="0">
                <a:latin typeface="Aharoni"/>
              </a:rPr>
              <a:t> 50 cm</a:t>
            </a:r>
            <a:r>
              <a:rPr lang="en-US" sz="2400" dirty="0" smtClean="0">
                <a:latin typeface="Aharoni"/>
              </a:rPr>
              <a:t>.</a:t>
            </a:r>
          </a:p>
          <a:p>
            <a:r>
              <a:rPr lang="en-US" sz="2400" b="1" dirty="0" err="1">
                <a:latin typeface="Aharoni"/>
              </a:rPr>
              <a:t>Penyelesaian</a:t>
            </a:r>
            <a:r>
              <a:rPr lang="en-US" sz="2400" b="1" dirty="0">
                <a:latin typeface="Aharoni"/>
              </a:rPr>
              <a:t>:</a:t>
            </a:r>
            <a:endParaRPr lang="en-US" sz="2400" dirty="0">
              <a:latin typeface="Aharoni"/>
            </a:endParaRPr>
          </a:p>
          <a:p>
            <a:r>
              <a:rPr lang="en-US" sz="2400" dirty="0" err="1" smtClean="0">
                <a:latin typeface="Aharoni"/>
              </a:rPr>
              <a:t>Diketahui</a:t>
            </a:r>
            <a:r>
              <a:rPr lang="en-US" sz="2400" dirty="0" smtClean="0">
                <a:latin typeface="Aharoni"/>
              </a:rPr>
              <a:t>: </a:t>
            </a:r>
            <a:r>
              <a:rPr lang="en-US" sz="2400" dirty="0" err="1" smtClean="0">
                <a:latin typeface="Aharoni"/>
              </a:rPr>
              <a:t>s</a:t>
            </a:r>
            <a:r>
              <a:rPr lang="en-US" sz="2400" baseline="-25000" dirty="0" err="1" smtClean="0">
                <a:latin typeface="Aharoni"/>
              </a:rPr>
              <a:t>n</a:t>
            </a:r>
            <a:r>
              <a:rPr lang="en-US" sz="2400" dirty="0">
                <a:latin typeface="Aharoni"/>
              </a:rPr>
              <a:t> = 25 cm</a:t>
            </a:r>
          </a:p>
          <a:p>
            <a:pPr marL="288925" indent="-288925"/>
            <a:r>
              <a:rPr lang="en-US" sz="2400" dirty="0">
                <a:latin typeface="Aharoni"/>
              </a:rPr>
              <a:t>P = 10 </a:t>
            </a:r>
            <a:r>
              <a:rPr lang="en-US" sz="2400" dirty="0" err="1">
                <a:latin typeface="Aharoni"/>
              </a:rPr>
              <a:t>dioptri</a:t>
            </a:r>
            <a:r>
              <a:rPr lang="en-US" sz="2400" dirty="0">
                <a:latin typeface="Aharoni"/>
              </a:rPr>
              <a:t> → </a:t>
            </a:r>
            <a:r>
              <a:rPr lang="en-US" sz="2400" baseline="30000" dirty="0">
                <a:latin typeface="Aharoni"/>
              </a:rPr>
              <a:t>1</a:t>
            </a:r>
            <a:r>
              <a:rPr lang="en-US" sz="2400" dirty="0">
                <a:latin typeface="Aharoni"/>
              </a:rPr>
              <a:t>/</a:t>
            </a:r>
            <a:r>
              <a:rPr lang="en-US" sz="2400" baseline="-25000" dirty="0">
                <a:latin typeface="Aharoni"/>
              </a:rPr>
              <a:t>f</a:t>
            </a:r>
            <a:r>
              <a:rPr lang="en-US" sz="2400" dirty="0">
                <a:latin typeface="Aharoni"/>
              </a:rPr>
              <a:t> = 10, </a:t>
            </a:r>
            <a:r>
              <a:rPr lang="en-US" sz="2400" dirty="0" err="1">
                <a:latin typeface="Aharoni"/>
              </a:rPr>
              <a:t>maka</a:t>
            </a:r>
            <a:r>
              <a:rPr lang="en-US" sz="2400" dirty="0">
                <a:latin typeface="Aharoni"/>
              </a:rPr>
              <a:t> f = 0,1 m </a:t>
            </a:r>
            <a:r>
              <a:rPr lang="en-US" sz="2400" dirty="0" smtClean="0">
                <a:latin typeface="Aharoni"/>
              </a:rPr>
              <a:t>= </a:t>
            </a:r>
            <a:r>
              <a:rPr lang="en-US" sz="2400" dirty="0">
                <a:latin typeface="Aharoni"/>
              </a:rPr>
              <a:t>10 </a:t>
            </a:r>
            <a:r>
              <a:rPr lang="en-US" sz="2400" dirty="0" smtClean="0">
                <a:latin typeface="Aharoni"/>
              </a:rPr>
              <a:t>cm.</a:t>
            </a:r>
            <a:endParaRPr lang="en-US" sz="2400" dirty="0">
              <a:latin typeface="Aharoni"/>
            </a:endParaRPr>
          </a:p>
          <a:p>
            <a:endParaRPr lang="en-US" sz="2000" dirty="0">
              <a:latin typeface="Aharoni"/>
            </a:endParaRPr>
          </a:p>
          <a:p>
            <a:endParaRPr lang="en-US" sz="2000" dirty="0">
              <a:latin typeface="Aharoni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741043" y="20110"/>
            <a:ext cx="6076709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8925" marR="0" lvl="0" indent="-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haroni"/>
                <a:ea typeface="Times New Roman" panose="02020603050405020304" pitchFamily="18" charset="0"/>
              </a:rPr>
              <a:t>a.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tidak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dihitung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persamaan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25/f = 25cm/10 cm= 2,5 kali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288925" marR="0" lvl="0" indent="-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tidak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2,5 kali.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Aharoni"/>
                <a:ea typeface="Times New Roman" panose="02020603050405020304" pitchFamily="18" charset="0"/>
              </a:rPr>
              <a:t>b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M= 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25/f +1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	M = 2,5 + 1 = 3,5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3,5 kali.</a:t>
            </a:r>
          </a:p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haroni"/>
                <a:cs typeface="Calibri" panose="020F0502020204030204" pitchFamily="34" charset="0"/>
              </a:rPr>
              <a:t>c.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pada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jarak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latin typeface="Aharoni"/>
                <a:cs typeface="Calibri" panose="020F0502020204030204" pitchFamily="34" charset="0"/>
              </a:rPr>
              <a:t>So= 50 cm</a:t>
            </a:r>
          </a:p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latin typeface="Aharoni"/>
                <a:cs typeface="Calibri" panose="020F0502020204030204" pitchFamily="34" charset="0"/>
              </a:rPr>
              <a:t>   M = 25/f + 25/So= 25/10 + 25/50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   M 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= 2,5 + 0,5 = 3</a:t>
            </a:r>
            <a:endParaRPr lang="en-US" sz="2400" dirty="0">
              <a:latin typeface="Aharoni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Jadi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jarak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50 cm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3 kali.</a:t>
            </a:r>
            <a:endParaRPr lang="en-US" sz="2400" dirty="0">
              <a:latin typeface="Aharoni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haroni"/>
              <a:cs typeface="Calibri" panose="020F0502020204030204" pitchFamily="34" charset="0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haroni"/>
                <a:cs typeface="Calibri" panose="020F0502020204030204" pitchFamily="34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3095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10847" y="196770"/>
            <a:ext cx="5562706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Sebuah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berfokus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5 cm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digunakan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mengamati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panjangnya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2 mm.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tentukanlah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panjang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bayangan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benda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apabila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Penyelesaian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Diketahui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en-US" sz="2400" dirty="0">
                <a:latin typeface="Aharoni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 = 25 cm</a:t>
            </a:r>
            <a:r>
              <a:rPr lang="en-US" sz="2400" dirty="0" smtClean="0">
                <a:latin typeface="Aharoni"/>
              </a:rPr>
              <a:t>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f = 5 cm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h = 2 mm = 0,2 cm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Ditanyakan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: h’ 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Jawab</a:t>
            </a:r>
            <a:r>
              <a:rPr lang="en-US" sz="2400" b="1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menentukan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panjang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bayangan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(h’),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maka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hitung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dahulu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anguler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yaitu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berikut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 = 25/f +1 = 25/5 + 1 =  5 + 1 = 6 kali</a:t>
            </a:r>
            <a:endParaRPr lang="en-US" sz="2400" dirty="0"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haron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4495" y="414064"/>
            <a:ext cx="535066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Selanjutnya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panjang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bayangan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kita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tentukan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menggunakan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rumus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perbesaran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bayangan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lensa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cembung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yaitu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berikut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M= h’/h, </a:t>
            </a:r>
            <a:r>
              <a:rPr lang="en-US" sz="2400" dirty="0" err="1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maka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h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' = M × h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h’ = 6 × 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0,2 cm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h’ = </a:t>
            </a:r>
            <a:r>
              <a:rPr lang="en-US" sz="2400" dirty="0" smtClean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1,2cm</a:t>
            </a:r>
            <a:endParaRPr lang="en-US" sz="2400" dirty="0">
              <a:latin typeface="Aharoni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Jadi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panjang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bayangan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saat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menggunakan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lup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keadaan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mata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berakomodasi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maksimum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Calibri" panose="020F0502020204030204" pitchFamily="34" charset="0"/>
              </a:rPr>
              <a:t> 1,2 cm.</a:t>
            </a:r>
            <a:endParaRPr lang="en-US" sz="2400" dirty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3981" y="1384303"/>
            <a:ext cx="85394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Bayangan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akhir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Kamera</a:t>
            </a:r>
            <a:r>
              <a:rPr lang="en-US" sz="2800" dirty="0" smtClean="0">
                <a:latin typeface="Aharoni"/>
              </a:rPr>
              <a:t>; </a:t>
            </a:r>
            <a:r>
              <a:rPr lang="en-US" sz="2800" dirty="0" err="1" smtClean="0">
                <a:latin typeface="Aharoni"/>
              </a:rPr>
              <a:t>nyata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terbalik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dan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diperkecil</a:t>
            </a:r>
            <a:r>
              <a:rPr lang="en-US" sz="2800" dirty="0" smtClean="0">
                <a:latin typeface="Aharoni"/>
              </a:rPr>
              <a:t> </a:t>
            </a:r>
          </a:p>
          <a:p>
            <a:r>
              <a:rPr lang="en-US" sz="2800" dirty="0" err="1" smtClean="0">
                <a:latin typeface="Aharoni"/>
              </a:rPr>
              <a:t>Bayangan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akhir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lup</a:t>
            </a:r>
            <a:r>
              <a:rPr lang="en-US" sz="2800" dirty="0" smtClean="0">
                <a:latin typeface="Aharoni"/>
              </a:rPr>
              <a:t>: </a:t>
            </a:r>
          </a:p>
          <a:p>
            <a:pPr marL="342900" indent="-342900">
              <a:buAutoNum type="alphaLcPeriod"/>
            </a:pPr>
            <a:r>
              <a:rPr lang="en-US" sz="2800" dirty="0" err="1" smtClean="0">
                <a:latin typeface="Aharoni"/>
              </a:rPr>
              <a:t>Bayangan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lensa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obyekstif</a:t>
            </a:r>
            <a:r>
              <a:rPr lang="en-US" sz="2800" dirty="0" smtClean="0">
                <a:latin typeface="Aharoni"/>
              </a:rPr>
              <a:t>: </a:t>
            </a:r>
            <a:r>
              <a:rPr lang="en-US" sz="2800" dirty="0" err="1" smtClean="0">
                <a:latin typeface="Aharoni"/>
              </a:rPr>
              <a:t>nyata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terbalik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lebih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besar</a:t>
            </a:r>
            <a:r>
              <a:rPr lang="en-US" sz="2800" dirty="0" smtClean="0">
                <a:latin typeface="Aharoni"/>
              </a:rPr>
              <a:t>.</a:t>
            </a:r>
          </a:p>
          <a:p>
            <a:pPr marL="342900" indent="-342900">
              <a:buAutoNum type="alphaLcPeriod"/>
            </a:pPr>
            <a:r>
              <a:rPr lang="en-US" sz="2800" dirty="0" err="1" smtClean="0">
                <a:latin typeface="Aharoni"/>
              </a:rPr>
              <a:t>Bayangan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lensa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okuler</a:t>
            </a:r>
            <a:r>
              <a:rPr lang="en-US" sz="2800" dirty="0" smtClean="0">
                <a:latin typeface="Aharoni"/>
              </a:rPr>
              <a:t>: </a:t>
            </a:r>
            <a:r>
              <a:rPr lang="en-US" sz="2800" dirty="0" err="1" smtClean="0">
                <a:latin typeface="Aharoni"/>
              </a:rPr>
              <a:t>maya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tegak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dari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lensa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obyektif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dan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terbalik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terhadap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benda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aslinya</a:t>
            </a:r>
            <a:r>
              <a:rPr lang="en-US" sz="2800" dirty="0" smtClean="0">
                <a:latin typeface="Aharoni"/>
              </a:rPr>
              <a:t>, </a:t>
            </a:r>
            <a:r>
              <a:rPr lang="en-US" sz="2800" dirty="0" err="1" smtClean="0">
                <a:latin typeface="Aharoni"/>
              </a:rPr>
              <a:t>dan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lebih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besar</a:t>
            </a:r>
            <a:endParaRPr lang="en-US" sz="28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535094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ta 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27" y="1522633"/>
            <a:ext cx="4343400" cy="215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204987"/>
              </p:ext>
            </p:extLst>
          </p:nvPr>
        </p:nvGraphicFramePr>
        <p:xfrm>
          <a:off x="768692" y="3844947"/>
          <a:ext cx="4544088" cy="219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55936"/>
                <a:gridCol w="1898248"/>
                <a:gridCol w="1689904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smtClean="0">
                          <a:effectLst/>
                          <a:latin typeface="Aharoni"/>
                          <a:ea typeface="+mn-ea"/>
                          <a:cs typeface="Aharoni"/>
                        </a:rPr>
                        <a:t>No.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  <a:cs typeface="Aharoni"/>
                        </a:rPr>
                        <a:t>Jenis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Cacat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 Mata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  <a:cs typeface="Aharoni"/>
                        </a:rPr>
                        <a:t>Lensa L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  <a:cs typeface="Aharoni"/>
                        </a:rPr>
                        <a:t>A.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Hipermitropi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  <a:cs typeface="Aharoni"/>
                        </a:rPr>
                        <a:t>Cekung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  <a:cs typeface="Aharoni"/>
                        </a:rPr>
                        <a:t>B.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Hipermitropi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  <a:cs typeface="Aharoni"/>
                        </a:rPr>
                        <a:t>Cembung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Aharoni"/>
                          <a:cs typeface="Aharoni"/>
                        </a:rPr>
                        <a:t>C.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Aharoni"/>
                          <a:cs typeface="Aharoni"/>
                        </a:rPr>
                        <a:t>Miopi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effectLst/>
                          <a:latin typeface="Aharoni"/>
                          <a:cs typeface="Aharoni"/>
                        </a:rPr>
                        <a:t>Cekung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  <a:cs typeface="Aharoni"/>
                        </a:rPr>
                        <a:t>D.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  <a:cs typeface="Aharoni"/>
                        </a:rPr>
                        <a:t>Miopi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  <a:cs typeface="Aharoni"/>
                        </a:rPr>
                        <a:t>Cembung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pic>
        <p:nvPicPr>
          <p:cNvPr id="4099" name="Picture 3" descr="mata 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472" y="1626805"/>
            <a:ext cx="2865758" cy="194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mata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230" y="1626805"/>
            <a:ext cx="2717580" cy="1949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466423"/>
              </p:ext>
            </p:extLst>
          </p:nvPr>
        </p:nvGraphicFramePr>
        <p:xfrm>
          <a:off x="6258139" y="3856522"/>
          <a:ext cx="5000925" cy="219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14845"/>
                <a:gridCol w="2041534"/>
                <a:gridCol w="1944546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smtClean="0">
                          <a:effectLst/>
                          <a:latin typeface="Aharoni"/>
                          <a:ea typeface="+mn-ea"/>
                        </a:rPr>
                        <a:t>No.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</a:rPr>
                        <a:t>Jenis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</a:rPr>
                        <a:t>Cacat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haroni"/>
                        </a:rPr>
                        <a:t> Mata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</a:rPr>
                        <a:t>Lensa L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</a:rPr>
                        <a:t>A.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</a:rPr>
                        <a:t>Hipermitropi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>
                          <a:effectLst/>
                          <a:latin typeface="Aharoni"/>
                        </a:rPr>
                        <a:t>Cekung</a:t>
                      </a:r>
                      <a:endParaRPr lang="en-US" sz="240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Aharoni"/>
                        </a:rPr>
                        <a:t>B.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Aharoni"/>
                        </a:rPr>
                        <a:t>Hipermitropi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effectLst/>
                          <a:latin typeface="Aharoni"/>
                        </a:rPr>
                        <a:t>Cembung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</a:rPr>
                        <a:t>C.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haroni"/>
                        </a:rPr>
                        <a:t>Miopi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</a:rPr>
                        <a:t>Cekung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>
                          <a:effectLst/>
                          <a:latin typeface="Aharoni"/>
                        </a:rPr>
                        <a:t>D.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</a:rPr>
                        <a:t>Miopi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2400" dirty="0" err="1">
                          <a:effectLst/>
                          <a:latin typeface="Aharoni"/>
                        </a:rPr>
                        <a:t>Cembung</a:t>
                      </a:r>
                      <a:endParaRPr lang="en-US" sz="2400" dirty="0">
                        <a:effectLst/>
                        <a:latin typeface="Aharoni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6527" y="756345"/>
            <a:ext cx="3324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haroni"/>
              </a:rPr>
              <a:t>Perhatikan</a:t>
            </a:r>
            <a:r>
              <a:rPr lang="en-US" sz="2800" dirty="0" smtClean="0">
                <a:latin typeface="Aharoni"/>
              </a:rPr>
              <a:t> </a:t>
            </a:r>
            <a:r>
              <a:rPr lang="en-US" sz="2800" dirty="0" err="1" smtClean="0">
                <a:latin typeface="Aharoni"/>
              </a:rPr>
              <a:t>gambar</a:t>
            </a:r>
            <a:r>
              <a:rPr lang="en-US" sz="2800" dirty="0" smtClean="0">
                <a:latin typeface="Aharoni"/>
              </a:rPr>
              <a:t>!</a:t>
            </a:r>
            <a:endParaRPr lang="en-US" sz="2800" dirty="0">
              <a:latin typeface="Aharon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9714" y="756345"/>
            <a:ext cx="3324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haroni"/>
              </a:rPr>
              <a:t>Perhatikan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gambar</a:t>
            </a:r>
            <a:r>
              <a:rPr lang="en-US" sz="2800" dirty="0">
                <a:latin typeface="Aharoni"/>
              </a:rPr>
              <a:t>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5868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1770" y="1284514"/>
            <a:ext cx="976811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Listrik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 smtClean="0">
                <a:latin typeface="Arial Black" panose="020B0A04020102020204" pitchFamily="34" charset="0"/>
              </a:rPr>
              <a:t>Statis</a:t>
            </a:r>
            <a:endParaRPr lang="en-US" sz="4000" dirty="0" smtClean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jenis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muatan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setelah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dilakukan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tindakan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 smtClean="0">
                <a:latin typeface="Arial Black" panose="020B0A04020102020204" pitchFamily="34" charset="0"/>
              </a:rPr>
              <a:t>tertenu</a:t>
            </a:r>
            <a:endParaRPr lang="en-US" sz="3200" dirty="0" smtClean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interaksi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setelah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beberapa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benda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dilakukan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tindakan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tertenu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86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39" y="1576507"/>
            <a:ext cx="4231234" cy="214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39" y="3967602"/>
            <a:ext cx="4253947" cy="22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7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45" y="1459795"/>
            <a:ext cx="4136977" cy="214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8"/>
          <p:cNvPicPr>
            <a:picLocks noChangeAspect="1" noChangeArrowheads="1"/>
          </p:cNvPicPr>
          <p:nvPr/>
        </p:nvPicPr>
        <p:blipFill>
          <a:blip r:embed="rId5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269" y="3896935"/>
            <a:ext cx="4013853" cy="22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68814" y="176081"/>
            <a:ext cx="1119788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Fiberglass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digosok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kain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sutra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digantung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tali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Ebonit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digosok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bulu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binatang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didekatkan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fiberglass.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Interaksi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benar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antara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fiberglass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ebonit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ditunjukkan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gambar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....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932329" y="1779494"/>
            <a:ext cx="4727974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32329" y="1648689"/>
            <a:ext cx="4727974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			D.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710" y="148561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haroni" panose="02010803020104030203"/>
              </a:rPr>
              <a:t>A</a:t>
            </a:r>
            <a:endParaRPr lang="en-US" sz="2400" dirty="0">
              <a:latin typeface="Aharoni" panose="02010803020104030203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710" y="353259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haroni" panose="02010803020104030203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4624" y="144699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haroni" panose="02010803020104030203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8649" y="373677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haroni" panose="02010803020104030203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16145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32476" y="886692"/>
            <a:ext cx="5670844" cy="2053758"/>
            <a:chOff x="2160" y="3060"/>
            <a:chExt cx="7820" cy="179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0" y="3420"/>
              <a:ext cx="152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Line 4"/>
            <p:cNvSpPr>
              <a:spLocks noChangeShapeType="1"/>
            </p:cNvSpPr>
            <p:nvPr/>
          </p:nvSpPr>
          <p:spPr bwMode="auto">
            <a:xfrm>
              <a:off x="7460" y="3540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AutoShape 5"/>
            <p:cNvSpPr>
              <a:spLocks noChangeArrowheads="1"/>
            </p:cNvSpPr>
            <p:nvPr/>
          </p:nvSpPr>
          <p:spPr bwMode="auto">
            <a:xfrm rot="1851053">
              <a:off x="2160" y="3060"/>
              <a:ext cx="204" cy="1790"/>
            </a:xfrm>
            <a:prstGeom prst="can">
              <a:avLst>
                <a:gd name="adj" fmla="val 21936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AutoShape 6"/>
            <p:cNvSpPr>
              <a:spLocks noChangeArrowheads="1"/>
            </p:cNvSpPr>
            <p:nvPr/>
          </p:nvSpPr>
          <p:spPr bwMode="auto">
            <a:xfrm rot="-3323597">
              <a:off x="3511" y="3455"/>
              <a:ext cx="1260" cy="900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 rot="-3734487">
              <a:off x="8152" y="3568"/>
              <a:ext cx="1440" cy="720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540" y="3780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2340" y="3780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9120" y="3780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9620" y="3580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S</a:t>
              </a: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7820" y="3440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R</a:t>
              </a: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R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900" y="3680"/>
              <a:ext cx="36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P</a:t>
              </a:r>
              <a:r>
                <a:rPr kumimoji="0" lang="en-US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P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5080" y="3620"/>
              <a:ext cx="36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Q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866296" y="2503648"/>
            <a:ext cx="596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Aharoni"/>
                <a:ea typeface="Times New Roman" panose="02020603050405020304" pitchFamily="18" charset="0"/>
              </a:rPr>
              <a:t>Batang</a:t>
            </a:r>
            <a:r>
              <a:rPr lang="en-US" b="1" dirty="0">
                <a:latin typeface="Aharoni"/>
                <a:ea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Aharoni"/>
                <a:ea typeface="Times New Roman" panose="02020603050405020304" pitchFamily="18" charset="0"/>
              </a:rPr>
              <a:t>kaca</a:t>
            </a:r>
            <a:r>
              <a:rPr lang="en-US" b="1" dirty="0" smtClean="0">
                <a:latin typeface="Aharoni"/>
                <a:ea typeface="Times New Roman" panose="02020603050405020304" pitchFamily="18" charset="0"/>
              </a:rPr>
              <a:t>   </a:t>
            </a:r>
            <a:r>
              <a:rPr lang="en-US" b="1" dirty="0" err="1" smtClean="0">
                <a:latin typeface="Aharoni"/>
                <a:ea typeface="Times New Roman" panose="02020603050405020304" pitchFamily="18" charset="0"/>
              </a:rPr>
              <a:t>kain</a:t>
            </a:r>
            <a:r>
              <a:rPr lang="en-US" b="1" dirty="0" smtClean="0">
                <a:latin typeface="Aharoni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Aharoni"/>
                <a:ea typeface="Times New Roman" panose="02020603050405020304" pitchFamily="18" charset="0"/>
              </a:rPr>
              <a:t>wol</a:t>
            </a:r>
            <a:r>
              <a:rPr lang="en-US" b="1" dirty="0">
                <a:latin typeface="Aharoni"/>
                <a:ea typeface="Times New Roman" panose="02020603050405020304" pitchFamily="18" charset="0"/>
              </a:rPr>
              <a:t>	</a:t>
            </a:r>
            <a:r>
              <a:rPr lang="en-US" b="1" dirty="0" err="1" smtClean="0">
                <a:latin typeface="Aharoni"/>
                <a:ea typeface="Times New Roman" panose="02020603050405020304" pitchFamily="18" charset="0"/>
              </a:rPr>
              <a:t>sisir</a:t>
            </a:r>
            <a:r>
              <a:rPr lang="en-US" b="1" dirty="0" smtClean="0">
                <a:latin typeface="Aharoni"/>
                <a:ea typeface="Times New Roman" panose="02020603050405020304" pitchFamily="18" charset="0"/>
              </a:rPr>
              <a:t> ebonite   </a:t>
            </a:r>
            <a:r>
              <a:rPr lang="en-US" b="1" dirty="0" err="1" smtClean="0">
                <a:latin typeface="Aharoni"/>
                <a:ea typeface="Times New Roman" panose="02020603050405020304" pitchFamily="18" charset="0"/>
              </a:rPr>
              <a:t>kain</a:t>
            </a:r>
            <a:r>
              <a:rPr lang="en-US" b="1" dirty="0" smtClean="0">
                <a:latin typeface="Aharoni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Aharoni"/>
                <a:ea typeface="Times New Roman" panose="02020603050405020304" pitchFamily="18" charset="0"/>
              </a:rPr>
              <a:t>sutera</a:t>
            </a:r>
            <a:endParaRPr lang="en-US" b="1" dirty="0">
              <a:latin typeface="Aharoni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502111"/>
              </p:ext>
            </p:extLst>
          </p:nvPr>
        </p:nvGraphicFramePr>
        <p:xfrm>
          <a:off x="621331" y="3033485"/>
          <a:ext cx="10716682" cy="3522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9478"/>
                <a:gridCol w="2533142"/>
                <a:gridCol w="2467579"/>
                <a:gridCol w="2467579"/>
                <a:gridCol w="2568904"/>
              </a:tblGrid>
              <a:tr h="2105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No.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Tarik-menarik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Tolak-menolak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Tarik-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menarik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Tolak-menolak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A.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Kaca dengan ebonite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Sutera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Ebonite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Wol dengan kaca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B.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Sutera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Wol dengan kaca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Ebonite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Sutera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dengan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kaca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C.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Wol dengan ebonite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Kaca dengan sutera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Sutera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cs typeface="Aharoni" panose="02010803020104030203"/>
                        </a:rPr>
                        <a:t>Kaca dengan wol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D.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Ebonite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dengan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wol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Ebonite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dengan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kaca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Kaca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dengan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wol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Ebonite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dengan</a:t>
                      </a:r>
                      <a:r>
                        <a:rPr lang="en-US" sz="24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400" dirty="0" err="1">
                          <a:effectLst/>
                          <a:cs typeface="Aharoni" panose="02010803020104030203"/>
                        </a:rPr>
                        <a:t>sutera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66296" y="537029"/>
            <a:ext cx="3669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cs typeface="Aharoni" panose="02010803020104030203"/>
              </a:rPr>
              <a:t>Perhatikan</a:t>
            </a:r>
            <a:r>
              <a:rPr lang="en-US" sz="2800" dirty="0" smtClean="0">
                <a:cs typeface="Aharoni" panose="02010803020104030203"/>
              </a:rPr>
              <a:t> </a:t>
            </a:r>
            <a:r>
              <a:rPr lang="en-US" sz="2800" dirty="0" err="1" smtClean="0">
                <a:cs typeface="Aharoni" panose="02010803020104030203"/>
              </a:rPr>
              <a:t>gambar</a:t>
            </a:r>
            <a:r>
              <a:rPr lang="en-US" sz="2800" dirty="0" smtClean="0">
                <a:cs typeface="Aharoni" panose="02010803020104030203"/>
              </a:rPr>
              <a:t>!</a:t>
            </a:r>
            <a:endParaRPr lang="en-US" sz="2800" dirty="0">
              <a:cs typeface="Aharoni" panose="02010803020104030203"/>
            </a:endParaRPr>
          </a:p>
        </p:txBody>
      </p:sp>
    </p:spTree>
    <p:extLst>
      <p:ext uri="{BB962C8B-B14F-4D97-AF65-F5344CB8AC3E}">
        <p14:creationId xmlns:p14="http://schemas.microsoft.com/office/powerpoint/2010/main" val="907290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1603" y="1299029"/>
            <a:ext cx="961251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Listrik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dinamis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14350" lvl="1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kuat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arus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beberapa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penghambat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dihubungkan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secara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seri</a:t>
            </a:r>
            <a:r>
              <a:rPr lang="en-ID" sz="3200" dirty="0">
                <a:latin typeface="Arial Black" panose="020B0A04020102020204" pitchFamily="34" charset="0"/>
              </a:rPr>
              <a:t>/ </a:t>
            </a:r>
            <a:r>
              <a:rPr lang="en-ID" sz="3200" dirty="0" err="1">
                <a:latin typeface="Arial Black" panose="020B0A04020102020204" pitchFamily="34" charset="0"/>
              </a:rPr>
              <a:t>paralel</a:t>
            </a:r>
            <a:r>
              <a:rPr lang="en-ID" sz="3200" dirty="0">
                <a:latin typeface="Arial Black" panose="020B0A04020102020204" pitchFamily="34" charset="0"/>
              </a:rPr>
              <a:t>/ semi </a:t>
            </a:r>
            <a:r>
              <a:rPr lang="en-ID" sz="3200" dirty="0" err="1">
                <a:latin typeface="Arial Black" panose="020B0A04020102020204" pitchFamily="34" charset="0"/>
              </a:rPr>
              <a:t>paralel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1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perubahan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kuat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arus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suatu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alat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jika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sistem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rangkaian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diubah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605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828800" y="1059543"/>
            <a:ext cx="2214124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740228" y="1059543"/>
            <a:ext cx="4630057" cy="2105719"/>
            <a:chOff x="0" y="-1731"/>
            <a:chExt cx="4013" cy="3314"/>
          </a:xfrm>
        </p:grpSpPr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229"/>
              <a:ext cx="4013" cy="2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1437" y="1082"/>
              <a:ext cx="215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000" tIns="45000" rIns="90000" bIns="45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DejaVu Sans"/>
                  <a:cs typeface="DejaVu Sans"/>
                </a:rPr>
                <a:t>E = 12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Times New Roman" panose="02020603050405020304" pitchFamily="18" charset="0"/>
                  <a:cs typeface="Times New Roman" panose="02020603050405020304" pitchFamily="18" charset="0"/>
                </a:rPr>
                <a:t>Volt , r = 0 Ω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haroni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077" y="229"/>
              <a:ext cx="107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000" tIns="45000" rIns="90000" bIns="45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DejaVu Sans"/>
                  <a:cs typeface="DejaVu Sans"/>
                </a:rPr>
                <a:t>3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haroni"/>
              </a:endParaRP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077" y="-1731"/>
              <a:ext cx="107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000" tIns="45000" rIns="90000" bIns="45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DejaVu Sans"/>
                  <a:cs typeface="DejaVu Sans"/>
                </a:rPr>
                <a:t>3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haroni"/>
              </a:endParaRPr>
            </a:p>
          </p:txBody>
        </p:sp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574" y="-1163"/>
              <a:ext cx="107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000" tIns="45000" rIns="90000" bIns="45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DejaVu Sans"/>
                  <a:cs typeface="DejaVu Sans"/>
                </a:rPr>
                <a:t>2,5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278" y="254"/>
              <a:ext cx="107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000" tIns="45000" rIns="90000" bIns="45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haroni"/>
                  <a:ea typeface="DejaVu Sans"/>
                  <a:cs typeface="DejaVu Sans"/>
                </a:rPr>
                <a:t>I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haroni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04802" y="3726954"/>
            <a:ext cx="528319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haroni"/>
              </a:rPr>
              <a:t>Kuat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arus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listrik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(I) 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yang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mengalir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melalui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rangkaian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listrik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tersebut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haroni"/>
              </a:rPr>
              <a:t>adalah</a:t>
            </a:r>
            <a:r>
              <a:rPr lang="en-US" sz="2400" dirty="0">
                <a:solidFill>
                  <a:schemeClr val="bg1"/>
                </a:solidFill>
                <a:latin typeface="Aharoni"/>
              </a:rPr>
              <a:t> ....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haroni"/>
              </a:rPr>
              <a:t>A.1,5 A</a:t>
            </a:r>
            <a:r>
              <a:rPr lang="it-IT" sz="2400" dirty="0">
                <a:solidFill>
                  <a:schemeClr val="bg1"/>
                </a:solidFill>
                <a:latin typeface="Aharoni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haroni"/>
              </a:rPr>
              <a:t>C.3,0 A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haroni"/>
              </a:rPr>
              <a:t>B.2,0 A </a:t>
            </a:r>
            <a:r>
              <a:rPr lang="it-IT" sz="2400" dirty="0">
                <a:solidFill>
                  <a:schemeClr val="bg1"/>
                </a:solidFill>
                <a:latin typeface="Aharoni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haroni"/>
              </a:rPr>
              <a:t>D.4,0 A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  <a:p>
            <a:r>
              <a:rPr lang="it-IT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53231" y="962380"/>
            <a:ext cx="5201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Berapa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besar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kuat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arus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I, 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jika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senua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hambatan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dirangkai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haroni"/>
              </a:rPr>
              <a:t>seri</a:t>
            </a:r>
            <a:r>
              <a:rPr lang="en-US" sz="2400" dirty="0" smtClean="0">
                <a:solidFill>
                  <a:schemeClr val="bg1"/>
                </a:solidFill>
                <a:latin typeface="Aharoni"/>
              </a:rPr>
              <a:t>? </a:t>
            </a:r>
            <a:endParaRPr lang="en-US" sz="2400" dirty="0">
              <a:solidFill>
                <a:schemeClr val="bg1"/>
              </a:solidFill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72540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513" y="1443531"/>
            <a:ext cx="103051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smtClean="0">
                <a:latin typeface="Arial Black" panose="020B0A04020102020204" pitchFamily="34" charset="0"/>
              </a:rPr>
              <a:t>Magnet</a:t>
            </a:r>
            <a:endParaRPr lang="en-US" sz="4000" dirty="0" smtClean="0">
              <a:latin typeface="Arial Black" panose="020B0A04020102020204" pitchFamily="34" charset="0"/>
            </a:endParaRPr>
          </a:p>
          <a:p>
            <a:pPr lvl="0"/>
            <a:r>
              <a:rPr lang="en-ID" sz="3600" dirty="0" err="1" smtClean="0">
                <a:latin typeface="Arial Black" panose="020B0A04020102020204" pitchFamily="34" charset="0"/>
              </a:rPr>
              <a:t>Pemanfaatan</a:t>
            </a:r>
            <a:r>
              <a:rPr lang="en-ID" sz="3600" dirty="0" smtClean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kemagnetan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dalam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produk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teknologi</a:t>
            </a:r>
            <a:endParaRPr lang="en-US" sz="36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10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777" y="161619"/>
            <a:ext cx="1115442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latin typeface="Aharoni"/>
              </a:rPr>
              <a:t>mengambil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benda-benda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dari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logam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 smtClean="0">
                <a:latin typeface="Aharoni"/>
              </a:rPr>
              <a:t>contoh</a:t>
            </a:r>
            <a:r>
              <a:rPr lang="en-US" sz="2400" dirty="0" smtClean="0">
                <a:latin typeface="Aharoni"/>
              </a:rPr>
              <a:t>: </a:t>
            </a:r>
            <a:r>
              <a:rPr lang="en-US" sz="2400" dirty="0" err="1"/>
              <a:t>gunting</a:t>
            </a:r>
            <a:r>
              <a:rPr lang="en-US" sz="2400" dirty="0"/>
              <a:t>, </a:t>
            </a:r>
            <a:r>
              <a:rPr lang="en-US" sz="2400" dirty="0" err="1"/>
              <a:t>obeng</a:t>
            </a:r>
            <a:r>
              <a:rPr lang="en-US" sz="2400" dirty="0"/>
              <a:t>, tang,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alat</a:t>
            </a:r>
            <a:r>
              <a:rPr lang="en-US" sz="2400" dirty="0" smtClean="0"/>
              <a:t> </a:t>
            </a:r>
            <a:r>
              <a:rPr lang="en-US" sz="2400" dirty="0" err="1"/>
              <a:t>pengangkut</a:t>
            </a:r>
            <a:r>
              <a:rPr lang="en-US" sz="2400" dirty="0"/>
              <a:t> </a:t>
            </a:r>
            <a:r>
              <a:rPr lang="en-US" sz="2400" dirty="0" err="1"/>
              <a:t>besi</a:t>
            </a:r>
            <a:r>
              <a:rPr lang="en-US" sz="2400" dirty="0"/>
              <a:t> </a:t>
            </a:r>
            <a:r>
              <a:rPr lang="en-US" sz="2400" dirty="0" err="1"/>
              <a:t>tua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Ujung </a:t>
            </a:r>
            <a:r>
              <a:rPr lang="en-US" sz="2400" dirty="0" err="1"/>
              <a:t>obeng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bermagnet</a:t>
            </a:r>
            <a:r>
              <a:rPr lang="en-US" sz="2400" dirty="0"/>
              <a:t> agar </a:t>
            </a:r>
            <a:r>
              <a:rPr lang="en-US" sz="2400" dirty="0" err="1"/>
              <a:t>sekrup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dipasangkan</a:t>
            </a:r>
            <a:r>
              <a:rPr lang="en-US" sz="2400" dirty="0"/>
              <a:t> </a:t>
            </a:r>
            <a:r>
              <a:rPr lang="en-US" sz="2400" dirty="0" err="1"/>
              <a:t>menempel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ujung</a:t>
            </a:r>
            <a:r>
              <a:rPr lang="en-US" sz="2400" dirty="0"/>
              <a:t> </a:t>
            </a:r>
            <a:r>
              <a:rPr lang="en-US" sz="2400" dirty="0" err="1"/>
              <a:t>obeng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 smtClean="0"/>
              <a:t>memasangnya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memisahkan</a:t>
            </a:r>
            <a:r>
              <a:rPr lang="en-US" sz="2400" dirty="0"/>
              <a:t> </a:t>
            </a:r>
            <a:r>
              <a:rPr lang="en-US" sz="2400" dirty="0" err="1"/>
              <a:t>besi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baja</a:t>
            </a:r>
            <a:r>
              <a:rPr lang="en-US" sz="2400" dirty="0"/>
              <a:t> </a:t>
            </a:r>
            <a:r>
              <a:rPr lang="en-US" sz="2400" dirty="0" err="1"/>
              <a:t>tua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benda-benda</a:t>
            </a:r>
            <a:r>
              <a:rPr lang="en-US" sz="2400" dirty="0"/>
              <a:t> lain yang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logam</a:t>
            </a:r>
            <a:r>
              <a:rPr lang="en-US" sz="2400" dirty="0"/>
              <a:t>.</a:t>
            </a:r>
            <a:endParaRPr lang="en-US" sz="2400" dirty="0" smtClean="0">
              <a:latin typeface="Aharoni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penunjuk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arah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/>
              <a:t>Kompas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penunjuk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angin</a:t>
            </a:r>
            <a:r>
              <a:rPr lang="en-US" sz="2400" dirty="0"/>
              <a:t>.</a:t>
            </a:r>
            <a:endParaRPr lang="en-US" sz="2400" dirty="0" smtClean="0">
              <a:latin typeface="Aharoni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mengubah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energi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listrik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menjadi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energi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bunyi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/>
              <a:t>televisi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radio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magnet </a:t>
            </a:r>
            <a:r>
              <a:rPr lang="en-US" sz="2400" dirty="0" err="1"/>
              <a:t>pada</a:t>
            </a:r>
            <a:r>
              <a:rPr lang="en-US" sz="2400" dirty="0"/>
              <a:t> speaker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mengubah</a:t>
            </a:r>
            <a:r>
              <a:rPr lang="en-US" sz="2400" dirty="0"/>
              <a:t> </a:t>
            </a:r>
            <a:r>
              <a:rPr lang="en-US" sz="2400" dirty="0" err="1"/>
              <a:t>energi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energi</a:t>
            </a:r>
            <a:r>
              <a:rPr lang="en-US" sz="2400" dirty="0"/>
              <a:t> </a:t>
            </a:r>
            <a:r>
              <a:rPr lang="en-US" sz="2400" dirty="0" err="1"/>
              <a:t>bunyi</a:t>
            </a:r>
            <a:endParaRPr lang="en-US" sz="2400" dirty="0" smtClean="0">
              <a:latin typeface="Aharoni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menghasilkan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listrik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dinamo</a:t>
            </a:r>
            <a:r>
              <a:rPr lang="en-US" sz="2400" dirty="0"/>
              <a:t> </a:t>
            </a:r>
            <a:r>
              <a:rPr lang="en-US" sz="2400" dirty="0" err="1"/>
              <a:t>sepeda</a:t>
            </a:r>
            <a:r>
              <a:rPr lang="en-US" sz="2400" dirty="0"/>
              <a:t>, magnet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energi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menyalakan</a:t>
            </a:r>
            <a:r>
              <a:rPr lang="en-US" sz="2400" dirty="0"/>
              <a:t> </a:t>
            </a:r>
            <a:r>
              <a:rPr lang="en-US" sz="2400" dirty="0" err="1"/>
              <a:t>lampu</a:t>
            </a:r>
            <a:r>
              <a:rPr lang="en-US" sz="2400" dirty="0"/>
              <a:t> </a:t>
            </a:r>
            <a:r>
              <a:rPr lang="en-US" sz="2400" dirty="0" err="1"/>
              <a:t>sepeda</a:t>
            </a:r>
            <a:r>
              <a:rPr lang="en-US" sz="2400" dirty="0"/>
              <a:t>.</a:t>
            </a:r>
            <a:endParaRPr lang="en-US" sz="2400" dirty="0" smtClean="0">
              <a:latin typeface="Aharoni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menggantikan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roda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kereta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api</a:t>
            </a:r>
            <a:r>
              <a:rPr lang="en-US" sz="2400" dirty="0">
                <a:latin typeface="Aharoni"/>
              </a:rPr>
              <a:t> maglev, </a:t>
            </a:r>
            <a:r>
              <a:rPr lang="en-US" sz="2400" dirty="0" err="1"/>
              <a:t>Kereta</a:t>
            </a:r>
            <a:r>
              <a:rPr lang="en-US" sz="2400" dirty="0"/>
              <a:t> </a:t>
            </a:r>
            <a:r>
              <a:rPr lang="en-US" sz="2400" dirty="0" err="1"/>
              <a:t>api</a:t>
            </a:r>
            <a:r>
              <a:rPr lang="en-US" sz="2400" dirty="0"/>
              <a:t> maglev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melayang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rel</a:t>
            </a:r>
            <a:r>
              <a:rPr lang="en-US" sz="2400" dirty="0"/>
              <a:t> yang </a:t>
            </a:r>
            <a:r>
              <a:rPr lang="en-US" sz="2400" dirty="0" err="1"/>
              <a:t>terbuat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magnet.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kereta</a:t>
            </a:r>
            <a:r>
              <a:rPr lang="en-US" sz="2400" dirty="0"/>
              <a:t> </a:t>
            </a:r>
            <a:r>
              <a:rPr lang="en-US" sz="2400" dirty="0" err="1"/>
              <a:t>api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maglev, </a:t>
            </a:r>
            <a:r>
              <a:rPr lang="en-US" sz="2400" dirty="0" err="1"/>
              <a:t>singkatan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magnetic levitation yang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mengapung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magnet</a:t>
            </a:r>
            <a:endParaRPr lang="en-US" sz="2400" dirty="0" smtClean="0">
              <a:latin typeface="Aharoni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 smtClean="0">
                <a:latin typeface="Aharoni"/>
              </a:rPr>
              <a:t>merapatkan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dua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. </a:t>
            </a:r>
            <a:r>
              <a:rPr lang="en-US" sz="2400" dirty="0"/>
              <a:t>di </a:t>
            </a:r>
            <a:r>
              <a:rPr lang="en-US" sz="2400" dirty="0" err="1"/>
              <a:t>sekeliling</a:t>
            </a:r>
            <a:r>
              <a:rPr lang="en-US" sz="2400" dirty="0"/>
              <a:t> </a:t>
            </a:r>
            <a:r>
              <a:rPr lang="en-US" sz="2400" dirty="0" err="1"/>
              <a:t>sisi</a:t>
            </a:r>
            <a:r>
              <a:rPr lang="en-US" sz="2400" dirty="0"/>
              <a:t> </a:t>
            </a:r>
            <a:r>
              <a:rPr lang="en-US" sz="2400" dirty="0" err="1"/>
              <a:t>pintu</a:t>
            </a:r>
            <a:r>
              <a:rPr lang="en-US" sz="2400" dirty="0"/>
              <a:t> </a:t>
            </a:r>
            <a:r>
              <a:rPr lang="en-US" sz="2400" dirty="0" err="1"/>
              <a:t>lemari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terdapat</a:t>
            </a:r>
            <a:r>
              <a:rPr lang="en-US" sz="2400" dirty="0"/>
              <a:t> magnet. </a:t>
            </a: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4217007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8628" y="1399775"/>
            <a:ext cx="1024708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4000" dirty="0" err="1">
                <a:latin typeface="Arial Black" panose="020B0A04020102020204" pitchFamily="34" charset="0"/>
              </a:rPr>
              <a:t>Bumi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 smtClean="0">
                <a:latin typeface="Arial Black" panose="020B0A04020102020204" pitchFamily="34" charset="0"/>
              </a:rPr>
              <a:t>antariksa</a:t>
            </a:r>
            <a:endParaRPr lang="en-US" sz="4000" dirty="0" smtClean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Menyelidiki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gerak</a:t>
            </a:r>
            <a:r>
              <a:rPr lang="en-ID" sz="3200" dirty="0">
                <a:latin typeface="Arial Black" panose="020B0A04020102020204" pitchFamily="34" charset="0"/>
              </a:rPr>
              <a:t> planet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orbit </a:t>
            </a:r>
            <a:r>
              <a:rPr lang="en-ID" sz="3200" dirty="0" err="1">
                <a:latin typeface="Arial Black" panose="020B0A04020102020204" pitchFamily="34" charset="0"/>
              </a:rPr>
              <a:t>tata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 smtClean="0">
                <a:latin typeface="Arial Black" panose="020B0A04020102020204" pitchFamily="34" charset="0"/>
              </a:rPr>
              <a:t>surya</a:t>
            </a:r>
            <a:endParaRPr lang="en-US" sz="3200" dirty="0" smtClean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 smtClean="0">
                <a:latin typeface="Arial Black" panose="020B0A04020102020204" pitchFamily="34" charset="0"/>
              </a:rPr>
              <a:t>Menentukan</a:t>
            </a:r>
            <a:r>
              <a:rPr lang="en-ID" sz="3200" dirty="0" smtClean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rotasi</a:t>
            </a:r>
            <a:r>
              <a:rPr lang="en-ID" sz="3200" dirty="0">
                <a:latin typeface="Arial Black" panose="020B0A04020102020204" pitchFamily="34" charset="0"/>
              </a:rPr>
              <a:t>, </a:t>
            </a:r>
            <a:r>
              <a:rPr lang="en-ID" sz="3200" dirty="0" err="1">
                <a:latin typeface="Arial Black" panose="020B0A04020102020204" pitchFamily="34" charset="0"/>
              </a:rPr>
              <a:t>revolusi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bumi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serta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peristiwa</a:t>
            </a:r>
            <a:r>
              <a:rPr lang="en-ID" sz="3200" dirty="0">
                <a:latin typeface="Arial Black" panose="020B0A04020102020204" pitchFamily="34" charset="0"/>
              </a:rPr>
              <a:t> yang </a:t>
            </a:r>
            <a:r>
              <a:rPr lang="en-ID" sz="3200" dirty="0" err="1">
                <a:latin typeface="Arial Black" panose="020B0A04020102020204" pitchFamily="34" charset="0"/>
              </a:rPr>
              <a:t>dilibatkannya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019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1.bp.blogspot.com/-hP6ESMYTzHw/VoXbecxqxGI/AAAAAAAAxBo/K6e7mn_gnTU/s400/matahari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757" y="1317171"/>
            <a:ext cx="4229145" cy="2229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915550" y="579013"/>
            <a:ext cx="582023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arenR"/>
            </a:pPr>
            <a:r>
              <a:rPr lang="en-US" sz="2000" dirty="0" err="1">
                <a:latin typeface="Aharoni"/>
              </a:rPr>
              <a:t>Karena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percepatan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gravitasi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benbanding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terbalik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dengan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kuadrat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jari-jari</a:t>
            </a:r>
            <a:r>
              <a:rPr lang="en-US" sz="2000" dirty="0">
                <a:latin typeface="Aharoni"/>
              </a:rPr>
              <a:t>, </a:t>
            </a:r>
            <a:r>
              <a:rPr lang="en-US" sz="2000" dirty="0" err="1">
                <a:latin typeface="Aharoni"/>
              </a:rPr>
              <a:t>maka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percepatan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gravitasi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tempat-tempat</a:t>
            </a:r>
            <a:r>
              <a:rPr lang="en-US" sz="2000" dirty="0">
                <a:latin typeface="Aharoni"/>
              </a:rPr>
              <a:t> di </a:t>
            </a:r>
            <a:r>
              <a:rPr lang="en-US" sz="2000" dirty="0" err="1">
                <a:latin typeface="Aharoni"/>
              </a:rPr>
              <a:t>kutub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lebih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besar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daripada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disekitar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khatulistiwa</a:t>
            </a:r>
            <a:r>
              <a:rPr lang="en-US" sz="2000" dirty="0">
                <a:latin typeface="Aharoni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dirty="0" err="1" smtClean="0">
                <a:latin typeface="Aharoni"/>
              </a:rPr>
              <a:t>Perbedaan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jari-jari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Bumi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menimbulkan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perbedaan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percepatan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gravitasi</a:t>
            </a:r>
            <a:r>
              <a:rPr lang="en-US" sz="2000" dirty="0">
                <a:latin typeface="Aharoni"/>
              </a:rPr>
              <a:t> di </a:t>
            </a:r>
            <a:r>
              <a:rPr lang="en-US" sz="2000" dirty="0" err="1">
                <a:latin typeface="Aharoni"/>
              </a:rPr>
              <a:t>permukaan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Bumi</a:t>
            </a:r>
            <a:r>
              <a:rPr lang="en-US" sz="2000" dirty="0">
                <a:latin typeface="Aharoni"/>
              </a:rPr>
              <a:t>. </a:t>
            </a:r>
            <a:r>
              <a:rPr lang="en-US" sz="2000" dirty="0" err="1">
                <a:latin typeface="Aharoni"/>
              </a:rPr>
              <a:t>Perbedaan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tersebut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terutama</a:t>
            </a:r>
            <a:r>
              <a:rPr lang="en-US" sz="2000" dirty="0">
                <a:latin typeface="Aharoni"/>
              </a:rPr>
              <a:t> di </a:t>
            </a:r>
            <a:r>
              <a:rPr lang="en-US" sz="2000" dirty="0" err="1">
                <a:latin typeface="Aharoni"/>
              </a:rPr>
              <a:t>daerah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khatulistiwa</a:t>
            </a:r>
            <a:r>
              <a:rPr lang="en-US" sz="2000" dirty="0">
                <a:latin typeface="Aharoni"/>
              </a:rPr>
              <a:t> </a:t>
            </a:r>
            <a:endParaRPr lang="en-US" sz="2000" dirty="0" smtClean="0">
              <a:latin typeface="Aharoni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2000" dirty="0" err="1">
                <a:latin typeface="Aharoni"/>
              </a:rPr>
              <a:t>Kadang-kadang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ada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perbedaan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sedikit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yaitu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panjang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siang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tidak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sama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dengan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panjang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malam</a:t>
            </a:r>
            <a:r>
              <a:rPr lang="en-US" sz="2000" dirty="0">
                <a:latin typeface="Aharoni"/>
              </a:rPr>
              <a:t>. </a:t>
            </a:r>
            <a:endParaRPr lang="en-US" sz="2000" dirty="0" smtClean="0">
              <a:latin typeface="Aharoni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n-US" sz="2000" dirty="0" err="1">
                <a:latin typeface="Aharoni"/>
              </a:rPr>
              <a:t>Pergerakan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 smtClean="0">
                <a:latin typeface="Aharoni"/>
              </a:rPr>
              <a:t>benda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 smtClean="0">
                <a:latin typeface="Aharoni"/>
              </a:rPr>
              <a:t>langit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 smtClean="0">
                <a:latin typeface="Aharoni"/>
              </a:rPr>
              <a:t>dari</a:t>
            </a:r>
            <a:r>
              <a:rPr lang="en-US" sz="2000" dirty="0" smtClean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timur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ke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barat</a:t>
            </a:r>
            <a:r>
              <a:rPr lang="en-US" sz="2000" dirty="0">
                <a:latin typeface="Aharoni"/>
              </a:rPr>
              <a:t> yang </a:t>
            </a:r>
            <a:r>
              <a:rPr lang="en-US" sz="2000" dirty="0" err="1">
                <a:latin typeface="Aharoni"/>
              </a:rPr>
              <a:t>tampak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pada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matahari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bendabenda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langit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ini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dinamakan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gerak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semu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harian</a:t>
            </a:r>
            <a:r>
              <a:rPr lang="en-US" sz="2000" dirty="0">
                <a:latin typeface="Aharoni"/>
              </a:rPr>
              <a:t> </a:t>
            </a:r>
            <a:r>
              <a:rPr lang="en-US" sz="2000" dirty="0" err="1">
                <a:latin typeface="Aharoni"/>
              </a:rPr>
              <a:t>bintang</a:t>
            </a:r>
            <a:r>
              <a:rPr lang="en-US" sz="2000" dirty="0">
                <a:latin typeface="Aharoni"/>
              </a:rPr>
              <a:t>. </a:t>
            </a:r>
          </a:p>
          <a:p>
            <a:pPr marL="342900" indent="-34290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7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soal gambar revolusi bu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89" y="1179114"/>
            <a:ext cx="5518711" cy="393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960162"/>
              </p:ext>
            </p:extLst>
          </p:nvPr>
        </p:nvGraphicFramePr>
        <p:xfrm>
          <a:off x="6221297" y="1735570"/>
          <a:ext cx="5759802" cy="3930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7268"/>
                <a:gridCol w="1843295"/>
                <a:gridCol w="1739239"/>
              </a:tblGrid>
              <a:tr h="1167199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Waktu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Belahan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Bumi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Utara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Belahan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Bumi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Selatan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</a:tr>
              <a:tr h="786073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21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Maret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– 21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Juni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semi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gugur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</a:tr>
              <a:tr h="786073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21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Juni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– 23 Sep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panas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dingin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</a:tr>
              <a:tr h="404947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23 Sep – 22 Des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gugur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semi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</a:tr>
              <a:tr h="786073"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22 Des – 21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Maret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dingin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Musim</a:t>
                      </a:r>
                      <a:r>
                        <a:rPr lang="en-US" sz="2000" dirty="0">
                          <a:effectLst/>
                          <a:cs typeface="Aharoni" panose="02010803020104030203"/>
                        </a:rPr>
                        <a:t> </a:t>
                      </a:r>
                      <a:r>
                        <a:rPr lang="en-US" sz="2000" dirty="0" err="1">
                          <a:effectLst/>
                          <a:cs typeface="Aharoni" panose="02010803020104030203"/>
                        </a:rPr>
                        <a:t>panas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haroni" panose="02010803020104030203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350318" y="476140"/>
            <a:ext cx="525462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Perbedaan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empat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musim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 di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belahan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</a:rPr>
              <a:t>Bumi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31699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0171" y="1089425"/>
            <a:ext cx="971005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dirty="0" err="1" smtClean="0">
                <a:latin typeface="Arial Black" panose="020B0A04020102020204" pitchFamily="34" charset="0"/>
              </a:rPr>
              <a:t>Sifat</a:t>
            </a:r>
            <a:r>
              <a:rPr lang="en-ID" sz="4000" dirty="0" smtClean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zat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perubahannya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Sifat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fisika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sifat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kimia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Perubaha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fisika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perubahan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kimia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Pemanfaatan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pengetahuan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tentang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sifat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 smtClean="0">
                <a:latin typeface="Arial Black" panose="020B0A04020102020204" pitchFamily="34" charset="0"/>
              </a:rPr>
              <a:t>zat</a:t>
            </a:r>
            <a:endParaRPr lang="en-U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866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4061" y="403412"/>
            <a:ext cx="100987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latin typeface="Aharoni"/>
              </a:rPr>
              <a:t>a. </a:t>
            </a:r>
            <a:r>
              <a:rPr lang="en-US" sz="2400" dirty="0" err="1">
                <a:latin typeface="Aharoni"/>
              </a:rPr>
              <a:t>Perhatikan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sifat-sifat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zat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berikut</a:t>
            </a:r>
            <a:r>
              <a:rPr lang="en-US" sz="2400" dirty="0">
                <a:latin typeface="Aharoni"/>
              </a:rPr>
              <a:t>!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 err="1">
                <a:latin typeface="Aharoni"/>
              </a:rPr>
              <a:t>Besi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mudah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bereaksi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dengan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oksigen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menyebabkan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besi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mudah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berkarat</a:t>
            </a:r>
            <a:r>
              <a:rPr lang="en-US" sz="2400" dirty="0">
                <a:latin typeface="Aharoni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 err="1">
                <a:latin typeface="Aharoni"/>
              </a:rPr>
              <a:t>Karet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gelang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digunakan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mengikat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karena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karet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memiliki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sifat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lentur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atau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elastis</a:t>
            </a:r>
            <a:r>
              <a:rPr lang="en-US" sz="2400" dirty="0">
                <a:latin typeface="Aharoni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 err="1">
                <a:latin typeface="Aharoni"/>
              </a:rPr>
              <a:t>Karena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adanya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bakteri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pembusuk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buah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mangga</a:t>
            </a:r>
            <a:r>
              <a:rPr lang="en-US" sz="2400" dirty="0">
                <a:latin typeface="Aharoni"/>
              </a:rPr>
              <a:t> yang </a:t>
            </a:r>
            <a:r>
              <a:rPr lang="en-US" sz="2400" dirty="0" err="1">
                <a:latin typeface="Aharoni"/>
              </a:rPr>
              <a:t>sudah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matang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lama </a:t>
            </a:r>
            <a:r>
              <a:rPr lang="en-US" sz="2400" dirty="0" err="1">
                <a:latin typeface="Aharoni"/>
              </a:rPr>
              <a:t>kelamaan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menjadi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busuk</a:t>
            </a:r>
            <a:r>
              <a:rPr lang="en-US" sz="2400" dirty="0">
                <a:latin typeface="Aharoni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 err="1">
                <a:latin typeface="Aharoni"/>
              </a:rPr>
              <a:t>Batu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itu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sangat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keras</a:t>
            </a:r>
            <a:r>
              <a:rPr lang="en-US" sz="2400" dirty="0">
                <a:latin typeface="Aharoni"/>
              </a:rPr>
              <a:t>, </a:t>
            </a:r>
            <a:r>
              <a:rPr lang="en-US" sz="2400" dirty="0" err="1">
                <a:latin typeface="Aharoni"/>
              </a:rPr>
              <a:t>sehingga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untuk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memecahkan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diperlukan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palu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atau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godam</a:t>
            </a:r>
            <a:r>
              <a:rPr lang="en-US" sz="2400" dirty="0">
                <a:latin typeface="Aharoni"/>
              </a:rPr>
              <a:t>.</a:t>
            </a:r>
          </a:p>
          <a:p>
            <a:r>
              <a:rPr lang="en-US" sz="2400" dirty="0" err="1">
                <a:latin typeface="Aharoni"/>
              </a:rPr>
              <a:t>Sifat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fisika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sifat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kimia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suatu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benda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secara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berturut-turut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ditunjukkan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pada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peristiwa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nomor</a:t>
            </a:r>
            <a:r>
              <a:rPr lang="en-US" sz="2400" dirty="0">
                <a:latin typeface="Aharoni"/>
              </a:rPr>
              <a:t>….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1, 2,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3, 4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sz="2400" dirty="0">
                <a:solidFill>
                  <a:srgbClr val="FF0000"/>
                </a:solidFill>
                <a:latin typeface="Aharoni"/>
              </a:rPr>
              <a:t>2, 4, </a:t>
            </a:r>
            <a:r>
              <a:rPr lang="en-US" sz="2400" dirty="0" err="1">
                <a:solidFill>
                  <a:srgbClr val="FF0000"/>
                </a:solidFill>
                <a:latin typeface="Aharoni"/>
              </a:rPr>
              <a:t>dan</a:t>
            </a:r>
            <a:r>
              <a:rPr lang="en-US" sz="2400" dirty="0">
                <a:solidFill>
                  <a:srgbClr val="FF0000"/>
                </a:solidFill>
                <a:latin typeface="Aharoni"/>
              </a:rPr>
              <a:t> 1, 3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1, 3,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2, 4 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sz="2400" dirty="0">
                <a:latin typeface="Aharoni"/>
              </a:rPr>
              <a:t>3, 4,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1, 2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432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428" y="806824"/>
            <a:ext cx="893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Aharoni" panose="02010803020104030203"/>
              </a:rPr>
              <a:t>Tisna mencatat komposisi makanan pada sebuah kemasan sebagai beriku:</a:t>
            </a:r>
            <a:endParaRPr lang="en-US" sz="2400" dirty="0">
              <a:latin typeface="Aharoni" panose="02010803020104030203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4365" y="1455531"/>
            <a:ext cx="5163670" cy="191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304365" y="3562253"/>
            <a:ext cx="80650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Aharoni" panose="02010803020104030203"/>
                <a:cs typeface="Aharoni" panose="02010803020104030203"/>
              </a:rPr>
              <a:t>Bahan kimia yang ditunjuk oleh tanda panah berfungsi sebagai ....</a:t>
            </a:r>
            <a:endParaRPr lang="en-US" sz="2400" dirty="0">
              <a:latin typeface="Aharoni" panose="02010803020104030203"/>
              <a:cs typeface="Aharoni" panose="02010803020104030203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id-ID" sz="2400" dirty="0">
                <a:latin typeface="Aharoni" panose="02010803020104030203"/>
                <a:cs typeface="Aharoni" panose="02010803020104030203"/>
              </a:rPr>
              <a:t>pemanis </a:t>
            </a:r>
            <a:endParaRPr lang="en-US" sz="2400" dirty="0">
              <a:latin typeface="Aharoni" panose="02010803020104030203"/>
              <a:cs typeface="Aharoni" panose="02010803020104030203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id-ID" sz="2400" dirty="0">
                <a:latin typeface="Aharoni" panose="02010803020104030203"/>
                <a:cs typeface="Aharoni" panose="02010803020104030203"/>
              </a:rPr>
              <a:t>pewarna</a:t>
            </a:r>
            <a:endParaRPr lang="en-US" sz="2400" dirty="0">
              <a:latin typeface="Aharoni" panose="02010803020104030203"/>
              <a:cs typeface="Aharoni" panose="02010803020104030203"/>
            </a:endParaRPr>
          </a:p>
          <a:p>
            <a:pPr marL="457200" lvl="0" indent="-457200">
              <a:buFont typeface="+mj-lt"/>
              <a:buAutoNum type="alphaUcPeriod"/>
            </a:pPr>
            <a:r>
              <a:rPr lang="id-ID" sz="2400" dirty="0">
                <a:latin typeface="Aharoni" panose="02010803020104030203"/>
                <a:cs typeface="Aharoni" panose="02010803020104030203"/>
              </a:rPr>
              <a:t>pengawet </a:t>
            </a:r>
            <a:endParaRPr lang="en-US" sz="2400" dirty="0">
              <a:latin typeface="Aharoni" panose="02010803020104030203"/>
              <a:cs typeface="Aharoni" panose="02010803020104030203"/>
            </a:endParaRPr>
          </a:p>
          <a:p>
            <a:pPr marL="457200" indent="-457200">
              <a:buFont typeface="+mj-lt"/>
              <a:buAutoNum type="alphaUcPeriod"/>
            </a:pPr>
            <a:r>
              <a:rPr lang="id-ID" sz="2400" dirty="0">
                <a:latin typeface="Aharoni" panose="02010803020104030203"/>
                <a:cs typeface="Aharoni" panose="02010803020104030203"/>
              </a:rPr>
              <a:t>penyedap</a:t>
            </a:r>
            <a:endParaRPr lang="en-US" sz="2400" dirty="0">
              <a:latin typeface="Aharoni" panose="02010803020104030203"/>
              <a:cs typeface="Aharoni" panose="020108030201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03388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3036" y="1129553"/>
            <a:ext cx="102735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err="1">
                <a:latin typeface="Aharoni"/>
              </a:rPr>
              <a:t>Sifat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kimia</a:t>
            </a:r>
            <a:r>
              <a:rPr lang="en-US" sz="2800" dirty="0">
                <a:latin typeface="Aharoni"/>
              </a:rPr>
              <a:t> yang </a:t>
            </a:r>
            <a:r>
              <a:rPr lang="en-US" sz="2800" dirty="0" err="1">
                <a:latin typeface="Aharoni"/>
              </a:rPr>
              <a:t>menyebabkan</a:t>
            </a:r>
            <a:r>
              <a:rPr lang="en-US" sz="2800" dirty="0">
                <a:latin typeface="Aharoni"/>
              </a:rPr>
              <a:t> gas </a:t>
            </a:r>
            <a:r>
              <a:rPr lang="en-US" sz="2800" dirty="0" err="1">
                <a:latin typeface="Aharoni"/>
              </a:rPr>
              <a:t>elpiji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dimanfaatkan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sebagai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bahan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bakar</a:t>
            </a:r>
            <a:r>
              <a:rPr lang="en-US" sz="2800" dirty="0">
                <a:latin typeface="Aharoni"/>
              </a:rPr>
              <a:t> di </a:t>
            </a:r>
            <a:r>
              <a:rPr lang="en-US" sz="2800" dirty="0" err="1">
                <a:latin typeface="Aharoni"/>
              </a:rPr>
              <a:t>rumah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tangga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adalah</a:t>
            </a:r>
            <a:r>
              <a:rPr lang="en-US" sz="2800" dirty="0">
                <a:latin typeface="Aharoni"/>
              </a:rPr>
              <a:t>...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err="1">
                <a:latin typeface="Aharoni"/>
              </a:rPr>
              <a:t>Mudah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terbakar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menghasilkan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panas</a:t>
            </a:r>
            <a:r>
              <a:rPr lang="en-US" sz="2800" dirty="0">
                <a:latin typeface="Aharoni"/>
              </a:rPr>
              <a:t> yang </a:t>
            </a:r>
            <a:r>
              <a:rPr lang="en-US" sz="2800" dirty="0" err="1">
                <a:latin typeface="Aharoni"/>
              </a:rPr>
              <a:t>besar</a:t>
            </a:r>
            <a:r>
              <a:rPr lang="en-US" sz="2800" dirty="0">
                <a:latin typeface="Aharoni"/>
              </a:rPr>
              <a:t>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err="1">
                <a:latin typeface="Aharoni"/>
              </a:rPr>
              <a:t>Tidak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mudah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bereaksi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dengan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zat</a:t>
            </a:r>
            <a:r>
              <a:rPr lang="en-US" sz="2800" dirty="0">
                <a:latin typeface="Aharoni"/>
              </a:rPr>
              <a:t> lain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err="1">
                <a:latin typeface="Aharoni"/>
              </a:rPr>
              <a:t>Tidak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bewarna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dan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berbau</a:t>
            </a:r>
            <a:r>
              <a:rPr lang="en-US" sz="2800" dirty="0">
                <a:latin typeface="Aharoni"/>
              </a:rPr>
              <a:t>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2800" dirty="0" err="1">
                <a:latin typeface="Aharoni"/>
              </a:rPr>
              <a:t>Berwujud</a:t>
            </a:r>
            <a:r>
              <a:rPr lang="en-US" sz="2800" dirty="0">
                <a:latin typeface="Aharoni"/>
              </a:rPr>
              <a:t> gas </a:t>
            </a:r>
            <a:r>
              <a:rPr lang="en-US" sz="2800" dirty="0" err="1">
                <a:latin typeface="Aharoni"/>
              </a:rPr>
              <a:t>pada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suhu</a:t>
            </a:r>
            <a:r>
              <a:rPr lang="en-US" sz="2800" dirty="0">
                <a:latin typeface="Aharoni"/>
              </a:rPr>
              <a:t> </a:t>
            </a:r>
            <a:r>
              <a:rPr lang="en-US" sz="2800" dirty="0" err="1">
                <a:latin typeface="Aharoni"/>
              </a:rPr>
              <a:t>ruangan</a:t>
            </a:r>
            <a:endParaRPr lang="en-US" sz="2800" dirty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4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6244"/>
              </p:ext>
            </p:extLst>
          </p:nvPr>
        </p:nvGraphicFramePr>
        <p:xfrm>
          <a:off x="242047" y="428627"/>
          <a:ext cx="11833412" cy="5407397"/>
        </p:xfrm>
        <a:graphic>
          <a:graphicData uri="http://schemas.openxmlformats.org/drawingml/2006/table">
            <a:tbl>
              <a:tblPr/>
              <a:tblGrid>
                <a:gridCol w="2568586"/>
                <a:gridCol w="3022023"/>
                <a:gridCol w="2888481"/>
                <a:gridCol w="3354322"/>
              </a:tblGrid>
              <a:tr h="5844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Ciri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Fisika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Contoh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Fisika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Ciri Perubahan Kimia</a:t>
                      </a:r>
                      <a:endParaRPr lang="en-US" sz="200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Contoh Perubahan Kimia</a:t>
                      </a:r>
                      <a:endParaRPr lang="en-US" sz="200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06357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terbentuk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zat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baru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Komposisi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materi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berubah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terjadi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bau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rasa,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terbentuk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endapan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ukuran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Peristiwa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melarut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Menghantar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lisktrik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wujud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Magnet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itu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bisa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menarik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bahan-bahan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yang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terbuat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besi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atau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baja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. </a:t>
                      </a: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Terbentuk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zat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baru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komposisi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materi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sebelum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sesudah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reaksi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Ditandai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dengan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terbentuknya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57188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7188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gas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endapan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suhu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57188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57188" algn="l"/>
                        </a:tabLst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warna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bau,dan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perubahan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rasa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Peristiwa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peragian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endParaRPr lang="en-US" sz="2000" dirty="0"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Peristiwa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pembakaran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Peristiwa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pembusukan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, </a:t>
                      </a:r>
                      <a:endParaRPr lang="en-US" sz="2000" dirty="0" smtClean="0">
                        <a:solidFill>
                          <a:srgbClr val="000000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Susu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diubah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menjadi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keju</a:t>
                      </a:r>
                      <a:endParaRPr lang="en-US" sz="20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Peristiwa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pengkaratan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korosif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),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Timbul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cahaya</a:t>
                      </a:r>
                      <a:endParaRPr lang="en-US" sz="20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Contoh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terjadinya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bunga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api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Timbul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gas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contoh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: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reaksi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elektrolisis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air (H2O)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menjadi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gas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hidrogen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(H2)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oksigen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(O2)</a:t>
                      </a: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286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2058" y="1262743"/>
            <a:ext cx="6368218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ID" sz="3600" dirty="0" err="1" smtClean="0">
                <a:latin typeface="Arial Black" panose="020B0A04020102020204" pitchFamily="34" charset="0"/>
              </a:rPr>
              <a:t>Asam</a:t>
            </a:r>
            <a:r>
              <a:rPr lang="en-ID" sz="3600" dirty="0" smtClean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basa</a:t>
            </a:r>
            <a:endParaRPr lang="en-US" sz="3600" dirty="0">
              <a:latin typeface="Arial Black" panose="020B0A04020102020204" pitchFamily="34" charset="0"/>
            </a:endParaRPr>
          </a:p>
          <a:p>
            <a:pPr marL="742950" lvl="0" indent="-74295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Pemisahan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campuran</a:t>
            </a:r>
            <a:endParaRPr lang="en-US" sz="3600" dirty="0">
              <a:latin typeface="Arial Black" panose="020B0A04020102020204" pitchFamily="34" charset="0"/>
            </a:endParaRPr>
          </a:p>
          <a:p>
            <a:r>
              <a:rPr lang="en-ID" dirty="0"/>
              <a:t>c.</a:t>
            </a:r>
            <a:endParaRPr lang="en-US" dirty="0"/>
          </a:p>
          <a:p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60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"/>
          <p:cNvSpPr>
            <a:spLocks noChangeArrowheads="1"/>
          </p:cNvSpPr>
          <p:nvPr/>
        </p:nvSpPr>
        <p:spPr bwMode="auto">
          <a:xfrm>
            <a:off x="510988" y="138230"/>
            <a:ext cx="11349318" cy="618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7" tIns="45693" rIns="91387" bIns="45693" anchor="ctr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tabLst>
                <a:tab pos="741363" algn="l"/>
              </a:tabLst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indent="-27940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tabLst>
                <a:tab pos="741363" algn="l"/>
              </a:tabLst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630238" indent="-455613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tabLst>
                <a:tab pos="741363" algn="l"/>
              </a:tabLst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tabLst>
                <a:tab pos="741363" algn="l"/>
              </a:tabLst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1. </a:t>
            </a:r>
            <a:r>
              <a:rPr lang="en-US" sz="1800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Asam</a:t>
            </a:r>
            <a:endParaRPr lang="en-US" sz="1800" b="1" dirty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  </a:t>
            </a:r>
            <a:r>
              <a:rPr lang="en-US" sz="1800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Ciri-ciri</a:t>
            </a:r>
            <a:r>
              <a:rPr lang="en-US" sz="18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:</a:t>
            </a: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Rasanya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(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tidak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boleh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dirasa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kecuali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dalam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makanan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Dapat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menimbulkan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korosif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Mengubah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kertas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lakmus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biru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menjadi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merah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Dapat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menghantarkan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listrik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Rumus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kimianya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dimulai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huruf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H,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misalnya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: H</a:t>
            </a:r>
            <a:r>
              <a:rPr lang="en-US" sz="1800" b="1" baseline="-300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SO</a:t>
            </a:r>
            <a:r>
              <a:rPr lang="en-US" sz="1800" b="1" baseline="-30000" dirty="0">
                <a:latin typeface="Aharoni" panose="02010803020104030203" pitchFamily="2" charset="-79"/>
                <a:cs typeface="Aharoni" panose="02010803020104030203" pitchFamily="2" charset="-79"/>
              </a:rPr>
              <a:t>4 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(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sulfat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pPr lvl="2" algn="just">
              <a:spcBef>
                <a:spcPct val="0"/>
              </a:spcBef>
              <a:buClrTx/>
              <a:buSzTx/>
              <a:buFont typeface="Franklin Gothic Medium" panose="020B0603020102020204" pitchFamily="34" charset="0"/>
              <a:buAutoNum type="alphaLcPeriod"/>
            </a:pP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PH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kurang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dari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7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</a:t>
            </a:r>
            <a:r>
              <a:rPr lang="en-US" sz="1800" b="1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Contoh</a:t>
            </a: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jeruk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cuka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sulfat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(H</a:t>
            </a:r>
            <a:r>
              <a:rPr lang="en-US" sz="1800" b="1" baseline="-30000" dirty="0"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SO4). 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2.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Ciri-ciri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lvl="1" algn="just">
              <a:spcBef>
                <a:spcPct val="0"/>
              </a:spcBef>
              <a:buClrTx/>
              <a:buFontTx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Licin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kulit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lvl="1" algn="just">
              <a:spcBef>
                <a:spcPct val="0"/>
              </a:spcBef>
              <a:buClrTx/>
              <a:buFontTx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Rasanya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agak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pahit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>
              <a:spcBef>
                <a:spcPct val="0"/>
              </a:spcBef>
              <a:buClrTx/>
              <a:buFontTx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Mengubah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kertas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lakmus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merah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menjadi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biru</a:t>
            </a:r>
            <a:endParaRPr lang="en-US" sz="18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>
              <a:spcBef>
                <a:spcPct val="0"/>
              </a:spcBef>
              <a:buClrTx/>
              <a:buFontTx/>
              <a:buAutoNum type="alphaLcPeriod"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Rumus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kimianya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mengandung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OH,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misalnya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Naoh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(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Natrium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HIdroksida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), KOH (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Kalium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Hidroksida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pPr lvl="1" algn="just">
              <a:spcBef>
                <a:spcPct val="0"/>
              </a:spcBef>
              <a:buClrTx/>
              <a:buNone/>
            </a:pP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en-US" sz="1800" b="1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Contoh</a:t>
            </a: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zat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mengadung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sabun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mandi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sabun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cuci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sampo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pasta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gigi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obat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maag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</a:t>
            </a:r>
            <a:r>
              <a:rPr lang="en-US" sz="1800" b="1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1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pupuk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Dalam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penggunaan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sehari-hari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pada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umumnya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dicampur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zat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lain.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3.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Garam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(PH 7) </a:t>
            </a:r>
          </a:p>
          <a:p>
            <a:pPr marL="282575"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Larutan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sering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direaksikan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larutan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menghasilkan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senyawa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netral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atau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dikenal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dengan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reaksi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netralisasi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Larutan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basa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menetralkan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larutan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asam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US" sz="1800" b="1" dirty="0" err="1">
                <a:latin typeface="Aharoni" panose="02010803020104030203" pitchFamily="2" charset="-79"/>
                <a:cs typeface="Aharoni" panose="02010803020104030203" pitchFamily="2" charset="-79"/>
              </a:rPr>
              <a:t>membentuk</a:t>
            </a:r>
            <a:r>
              <a:rPr lang="en-US" sz="1800" b="1" dirty="0">
                <a:latin typeface="Aharoni" panose="02010803020104030203" pitchFamily="2" charset="-79"/>
                <a:cs typeface="Aharoni" panose="02010803020104030203" pitchFamily="2" charset="-79"/>
              </a:rPr>
              <a:t> air (H2O). </a:t>
            </a:r>
          </a:p>
        </p:txBody>
      </p:sp>
      <p:sp>
        <p:nvSpPr>
          <p:cNvPr id="129027" name="TextBox 2"/>
          <p:cNvSpPr txBox="1">
            <a:spLocks noChangeArrowheads="1"/>
          </p:cNvSpPr>
          <p:nvPr/>
        </p:nvSpPr>
        <p:spPr bwMode="auto">
          <a:xfrm>
            <a:off x="9810751" y="285750"/>
            <a:ext cx="441325" cy="8309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7" tIns="45693" rIns="91387" bIns="45693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400">
                <a:latin typeface="Aharoni" panose="02010803020104030203" pitchFamily="2" charset="-79"/>
                <a:cs typeface="Aharoni" panose="02010803020104030203" pitchFamily="2" charset="-79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97550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397270"/>
              </p:ext>
            </p:extLst>
          </p:nvPr>
        </p:nvGraphicFramePr>
        <p:xfrm>
          <a:off x="600076" y="363071"/>
          <a:ext cx="11166100" cy="5725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477"/>
                <a:gridCol w="1653988"/>
                <a:gridCol w="1183341"/>
                <a:gridCol w="1196789"/>
                <a:gridCol w="1385046"/>
                <a:gridCol w="1437207"/>
                <a:gridCol w="1198417"/>
                <a:gridCol w="1438185"/>
                <a:gridCol w="1143650"/>
              </a:tblGrid>
              <a:tr h="73548">
                <a:tc rowSpan="2"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No.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just"/>
                      <a:r>
                        <a:rPr lang="en-US" sz="800">
                          <a:effectLst/>
                        </a:rPr>
                        <a:t>Asam Kuat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/>
                      <a:r>
                        <a:rPr lang="en-US" sz="800">
                          <a:effectLst/>
                        </a:rPr>
                        <a:t>Asam Lemah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/>
                      <a:r>
                        <a:rPr lang="en-US" sz="800">
                          <a:effectLst/>
                        </a:rPr>
                        <a:t>Basa Kuat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/>
                      <a:r>
                        <a:rPr lang="en-US" sz="800">
                          <a:effectLst/>
                        </a:rPr>
                        <a:t>Basa Lemah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16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Nama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Zat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Lambang Kimia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Nama Zat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Lambang Kimia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Nama Zat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Lambang Kimia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Nama Zat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Lambang Kimia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1.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klorida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HCl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Asam asetat (Cuka)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CH3COOH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Litium Hidroksida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LiOH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Amonium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NH4OH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2.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Nitrat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HNO3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Asam sianida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HCN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Natrium hidroksida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NaOH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Alumunium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Al(OH)3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51609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3.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sulfat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H2SO4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Asam sulfit 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H2SO3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Kalium hidroksida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KOH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Besihidroksida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Fe(OH)2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4.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iodida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HI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Asam Nitrit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HNO3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Calsium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Ca(OH)2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 smtClean="0">
                          <a:effectLst/>
                          <a:latin typeface="Aharoni"/>
                        </a:rPr>
                        <a:t>Emas</a:t>
                      </a:r>
                      <a:r>
                        <a:rPr lang="en-US" sz="1800" b="1" baseline="0" dirty="0" smtClean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haroni"/>
                        </a:rPr>
                        <a:t>(III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)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Au(OH)3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5.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klorat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HCLO3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Asam sitrat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C6H8O7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Magnesium hidroksida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Mg(OH)2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Emas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(I)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AuOH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6.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bromida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HBr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karbonat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>
                          <a:effectLst/>
                          <a:latin typeface="Aharoni"/>
                        </a:rPr>
                        <a:t>H2CO3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Barium hidroksida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Ba(OH)2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temabga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(I)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>
                          <a:effectLst/>
                          <a:latin typeface="Aharoni"/>
                        </a:rPr>
                        <a:t>Cu(OH)2</a:t>
                      </a:r>
                      <a:endParaRPr lang="en-US" sz="1800" b="1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5478"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haroni"/>
                        </a:rPr>
                        <a:t>7.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perklorat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>
                          <a:effectLst/>
                          <a:latin typeface="Aharoni"/>
                        </a:rPr>
                        <a:t>HCLO4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Asam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sulfida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>
                          <a:effectLst/>
                          <a:latin typeface="Aharoni"/>
                        </a:rPr>
                        <a:t>H2S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Sesium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 err="1">
                          <a:effectLst/>
                          <a:latin typeface="Aharoni"/>
                        </a:rPr>
                        <a:t>CsOH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800" b="1" dirty="0" err="1">
                          <a:effectLst/>
                          <a:latin typeface="Aharoni"/>
                        </a:rPr>
                        <a:t>temabga</a:t>
                      </a:r>
                      <a:r>
                        <a:rPr lang="en-US" sz="1800" b="1" dirty="0">
                          <a:effectLst/>
                          <a:latin typeface="Aharoni"/>
                        </a:rPr>
                        <a:t> (II) </a:t>
                      </a:r>
                      <a:r>
                        <a:rPr lang="en-US" sz="1800" b="1" dirty="0" err="1">
                          <a:effectLst/>
                          <a:latin typeface="Aharoni"/>
                        </a:rPr>
                        <a:t>hidroksida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/>
                      <a:r>
                        <a:rPr lang="en-US" sz="1800" b="1" dirty="0">
                          <a:effectLst/>
                          <a:latin typeface="Aharoni"/>
                        </a:rPr>
                        <a:t>Cu(OH)3</a:t>
                      </a:r>
                      <a:endParaRPr lang="en-US" sz="1800" b="1" dirty="0">
                        <a:effectLst/>
                        <a:latin typeface="Aharon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30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i0.wp.com/www.amongguru.com/wp-content/uploads/2018/11/Screenshot_1242.jpg?resize=300%2C107&amp;ssl=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93" y="1103778"/>
            <a:ext cx="4924425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995082" y="3199278"/>
            <a:ext cx="98074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, </a:t>
            </a:r>
            <a:r>
              <a:rPr lang="en-US" dirty="0" err="1"/>
              <a:t>larutan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ditunjukkan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….</a:t>
            </a:r>
          </a:p>
          <a:p>
            <a:r>
              <a:rPr lang="en-US" dirty="0"/>
              <a:t>A. (1) </a:t>
            </a:r>
            <a:r>
              <a:rPr lang="en-US" dirty="0" err="1"/>
              <a:t>dan</a:t>
            </a:r>
            <a:r>
              <a:rPr lang="en-US" dirty="0"/>
              <a:t> (2)</a:t>
            </a:r>
            <a:br>
              <a:rPr lang="en-US" dirty="0"/>
            </a:br>
            <a:r>
              <a:rPr lang="en-US" dirty="0"/>
              <a:t>B. (1) </a:t>
            </a:r>
            <a:r>
              <a:rPr lang="en-US" dirty="0" err="1"/>
              <a:t>dan</a:t>
            </a:r>
            <a:r>
              <a:rPr lang="en-US" dirty="0"/>
              <a:t> (4)</a:t>
            </a:r>
            <a:br>
              <a:rPr lang="en-US" dirty="0"/>
            </a:br>
            <a:r>
              <a:rPr lang="en-US" dirty="0"/>
              <a:t>C. (2) </a:t>
            </a:r>
            <a:r>
              <a:rPr lang="en-US" dirty="0" err="1"/>
              <a:t>dan</a:t>
            </a:r>
            <a:r>
              <a:rPr lang="en-US" dirty="0"/>
              <a:t> (3)</a:t>
            </a:r>
            <a:br>
              <a:rPr lang="en-US" dirty="0"/>
            </a:br>
            <a:r>
              <a:rPr lang="en-US" dirty="0"/>
              <a:t>D. (3) </a:t>
            </a:r>
            <a:r>
              <a:rPr lang="en-US" dirty="0" err="1"/>
              <a:t>dan</a:t>
            </a:r>
            <a:r>
              <a:rPr lang="en-US" dirty="0"/>
              <a:t> (4)</a:t>
            </a:r>
          </a:p>
          <a:p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: C</a:t>
            </a:r>
          </a:p>
          <a:p>
            <a:r>
              <a:rPr lang="en-US" dirty="0" err="1"/>
              <a:t>Pembahasan</a:t>
            </a:r>
            <a:r>
              <a:rPr lang="en-US" dirty="0"/>
              <a:t> :</a:t>
            </a:r>
          </a:p>
          <a:p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lakmus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lakmus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2293" y="568411"/>
            <a:ext cx="294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haroni"/>
              </a:rPr>
              <a:t>Perhatikan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 smtClean="0">
                <a:latin typeface="Aharoni"/>
              </a:rPr>
              <a:t>Gambar</a:t>
            </a:r>
            <a:r>
              <a:rPr lang="en-US" sz="2400" dirty="0" smtClean="0">
                <a:latin typeface="Aharoni"/>
              </a:rPr>
              <a:t>!</a:t>
            </a: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979376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1" y="609780"/>
            <a:ext cx="6071328" cy="54682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7659" y="609780"/>
            <a:ext cx="52174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 panose="02010803020104030203"/>
              </a:rPr>
              <a:t>Ukuran</a:t>
            </a:r>
            <a:r>
              <a:rPr lang="en-US" sz="2400" dirty="0" smtClean="0">
                <a:latin typeface="Aharoni" panose="02010803020104030203"/>
              </a:rPr>
              <a:t> </a:t>
            </a:r>
            <a:r>
              <a:rPr lang="en-US" sz="2400" dirty="0" err="1" smtClean="0">
                <a:latin typeface="Aharoni" panose="02010803020104030203"/>
              </a:rPr>
              <a:t>Partikel</a:t>
            </a:r>
            <a:endParaRPr lang="en-US" sz="2400" dirty="0" smtClean="0">
              <a:latin typeface="Aharoni" panose="02010803020104030203"/>
            </a:endParaRPr>
          </a:p>
          <a:p>
            <a:r>
              <a:rPr lang="en-US" sz="2400" dirty="0" smtClean="0">
                <a:latin typeface="Aharoni" panose="02010803020104030203"/>
              </a:rPr>
              <a:t>1. </a:t>
            </a:r>
            <a:r>
              <a:rPr lang="en-US" sz="2400" dirty="0" err="1" smtClean="0">
                <a:latin typeface="Aharoni" panose="02010803020104030203"/>
              </a:rPr>
              <a:t>Penyaringan</a:t>
            </a:r>
            <a:r>
              <a:rPr lang="en-US" sz="2400" dirty="0" smtClean="0">
                <a:latin typeface="Aharoni" panose="02010803020104030203"/>
              </a:rPr>
              <a:t> </a:t>
            </a:r>
          </a:p>
          <a:p>
            <a:pPr marL="349250" indent="-349250"/>
            <a:r>
              <a:rPr lang="en-US" sz="2400" dirty="0" smtClean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2. </a:t>
            </a:r>
            <a:r>
              <a:rPr lang="en-US" sz="2400" dirty="0" err="1" smtClean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Sentrifugasi</a:t>
            </a:r>
            <a:r>
              <a:rPr lang="en-US" sz="2400" dirty="0" smtClean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memiliki</a:t>
            </a:r>
            <a:r>
              <a:rPr lang="en-US" sz="2400" dirty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kecepatan</a:t>
            </a:r>
            <a:r>
              <a:rPr lang="en-US" sz="2400" dirty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tinggi</a:t>
            </a:r>
            <a:r>
              <a:rPr lang="en-US" sz="2400" dirty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 3000 </a:t>
            </a:r>
            <a:r>
              <a:rPr lang="en-US" sz="2400" dirty="0" err="1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sd</a:t>
            </a:r>
            <a:r>
              <a:rPr lang="en-US" sz="2400" dirty="0">
                <a:latin typeface="Aharoni" panose="02010803020104030203"/>
                <a:ea typeface="Calibri" panose="020F0502020204030204" pitchFamily="34" charset="0"/>
                <a:cs typeface="Aharoni" panose="02010803020104030203"/>
              </a:rPr>
              <a:t> 3500 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rpm,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santan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terjadi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pemisahan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dua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bagian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,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yaitu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: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selanjutnya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krim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diasamkan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,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kemudian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diberi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perlakuan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sentrifugasi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sekali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lagi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untuk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memisahkan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minyak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dari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bagian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bukan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  <a:cs typeface="Aharoni" panose="02010803020104030203"/>
              </a:rPr>
              <a:t>minyak</a:t>
            </a:r>
            <a:r>
              <a:rPr lang="en-US" sz="2400" dirty="0">
                <a:latin typeface="Aharoni" panose="02010803020104030203"/>
                <a:cs typeface="Aharoni" panose="02010803020104030203"/>
              </a:rPr>
              <a:t>. </a:t>
            </a:r>
          </a:p>
          <a:p>
            <a:pPr marL="349250" indent="-349250"/>
            <a:r>
              <a:rPr lang="en-US" sz="2400" dirty="0">
                <a:latin typeface="Aharoni" panose="02010803020104030203"/>
              </a:rPr>
              <a:t>3</a:t>
            </a:r>
            <a:r>
              <a:rPr lang="en-US" sz="2400" dirty="0" smtClean="0">
                <a:latin typeface="Aharoni" panose="02010803020104030203"/>
              </a:rPr>
              <a:t>.  </a:t>
            </a:r>
            <a:r>
              <a:rPr lang="en-US" sz="2400" b="1" dirty="0" err="1">
                <a:latin typeface="Aharoni" panose="02010803020104030203"/>
              </a:rPr>
              <a:t>Contoh</a:t>
            </a:r>
            <a:r>
              <a:rPr lang="en-US" sz="2400" b="1" dirty="0">
                <a:latin typeface="Aharoni" panose="02010803020104030203"/>
              </a:rPr>
              <a:t> </a:t>
            </a:r>
            <a:r>
              <a:rPr lang="en-US" sz="2400" b="1" dirty="0" err="1">
                <a:latin typeface="Aharoni" panose="02010803020104030203"/>
              </a:rPr>
              <a:t>dekansasi</a:t>
            </a:r>
            <a:r>
              <a:rPr lang="en-US" sz="2400" b="1" dirty="0">
                <a:latin typeface="Aharoni" panose="02010803020104030203"/>
              </a:rPr>
              <a:t>: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memisahkan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campuran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antara</a:t>
            </a:r>
            <a:r>
              <a:rPr lang="en-US" sz="2400" dirty="0">
                <a:latin typeface="Aharoni" panose="02010803020104030203"/>
              </a:rPr>
              <a:t> air </a:t>
            </a:r>
            <a:r>
              <a:rPr lang="en-US" sz="2400" dirty="0" err="1">
                <a:latin typeface="Aharoni" panose="02010803020104030203"/>
              </a:rPr>
              <a:t>dan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pasir</a:t>
            </a:r>
            <a:r>
              <a:rPr lang="en-US" sz="2400" dirty="0">
                <a:latin typeface="Aharoni" panose="02010803020104030203"/>
              </a:rPr>
              <a:t>, air </a:t>
            </a:r>
            <a:r>
              <a:rPr lang="en-US" sz="2400" dirty="0" err="1">
                <a:latin typeface="Aharoni" panose="02010803020104030203"/>
              </a:rPr>
              <a:t>dengan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minyakAda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dua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cara</a:t>
            </a:r>
            <a:r>
              <a:rPr lang="en-US" sz="2400" dirty="0">
                <a:latin typeface="Aharoni" panose="02010803020104030203"/>
              </a:rPr>
              <a:t>: </a:t>
            </a:r>
            <a:r>
              <a:rPr lang="en-US" sz="2400" dirty="0" err="1">
                <a:latin typeface="Aharoni" panose="02010803020104030203"/>
              </a:rPr>
              <a:t>mengendapkan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campuran</a:t>
            </a:r>
            <a:r>
              <a:rPr lang="en-US" sz="2400" dirty="0">
                <a:latin typeface="Aharoni" panose="02010803020104030203"/>
              </a:rPr>
              <a:t>, </a:t>
            </a:r>
            <a:r>
              <a:rPr lang="en-US" sz="2400" dirty="0" err="1">
                <a:latin typeface="Aharoni" panose="02010803020104030203"/>
              </a:rPr>
              <a:t>menuangkan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cairan</a:t>
            </a:r>
            <a:r>
              <a:rPr lang="en-US" sz="2400" dirty="0">
                <a:latin typeface="Aharoni" panose="02010803020104030203"/>
              </a:rPr>
              <a:t> (</a:t>
            </a:r>
            <a:r>
              <a:rPr lang="en-US" sz="2400" dirty="0" err="1">
                <a:latin typeface="Aharoni" panose="02010803020104030203"/>
              </a:rPr>
              <a:t>zat</a:t>
            </a:r>
            <a:r>
              <a:rPr lang="en-US" sz="2400" dirty="0">
                <a:latin typeface="Aharoni" panose="02010803020104030203"/>
              </a:rPr>
              <a:t> </a:t>
            </a:r>
            <a:r>
              <a:rPr lang="en-US" sz="2400" dirty="0" err="1">
                <a:latin typeface="Aharoni" panose="02010803020104030203"/>
              </a:rPr>
              <a:t>pelarutnya</a:t>
            </a:r>
            <a:r>
              <a:rPr lang="en-US" sz="2400" dirty="0">
                <a:latin typeface="Aharoni" panose="02010803020104030203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82920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7387" y="259715"/>
            <a:ext cx="537882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haroni" panose="02010803020104030203"/>
              </a:rPr>
              <a:t>Perbedaan</a:t>
            </a:r>
            <a:r>
              <a:rPr lang="en-US" sz="2400" b="1" dirty="0" smtClean="0">
                <a:latin typeface="Aharoni" panose="02010803020104030203"/>
              </a:rPr>
              <a:t> </a:t>
            </a:r>
            <a:r>
              <a:rPr lang="en-US" sz="2400" b="1" dirty="0" err="1" smtClean="0">
                <a:latin typeface="Aharoni" panose="02010803020104030203"/>
              </a:rPr>
              <a:t>Titik</a:t>
            </a:r>
            <a:r>
              <a:rPr lang="en-US" sz="2400" b="1" dirty="0" smtClean="0">
                <a:latin typeface="Aharoni" panose="02010803020104030203"/>
              </a:rPr>
              <a:t> </a:t>
            </a:r>
            <a:r>
              <a:rPr lang="en-US" sz="2400" b="1" dirty="0" err="1" smtClean="0">
                <a:latin typeface="Aharoni" panose="02010803020104030203"/>
              </a:rPr>
              <a:t>Dididh</a:t>
            </a:r>
            <a:endParaRPr lang="en-US" sz="2400" b="1" dirty="0" smtClean="0">
              <a:latin typeface="Aharoni" panose="02010803020104030203"/>
            </a:endParaRPr>
          </a:p>
          <a:p>
            <a:pPr marL="342900" indent="-342900">
              <a:buAutoNum type="arabicPeriod"/>
            </a:pPr>
            <a:r>
              <a:rPr lang="en-US" sz="2000" b="1" dirty="0" err="1" smtClean="0"/>
              <a:t>Distilasi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penyulingan</a:t>
            </a:r>
            <a:r>
              <a:rPr lang="en-US" sz="2000" b="1" dirty="0" smtClean="0"/>
              <a:t>) </a:t>
            </a:r>
            <a:r>
              <a:rPr lang="en-US" sz="2000" b="1" dirty="0" err="1" smtClean="0"/>
              <a:t>Contoh</a:t>
            </a:r>
            <a:r>
              <a:rPr lang="en-US" sz="2000" b="1" dirty="0" smtClean="0"/>
              <a:t>: Proses </a:t>
            </a:r>
            <a:r>
              <a:rPr lang="en-US" sz="2000" b="1" dirty="0" err="1">
                <a:latin typeface="Aharoni" panose="02010803020104030203"/>
              </a:rPr>
              <a:t>terjadinya</a:t>
            </a:r>
            <a:r>
              <a:rPr lang="en-US" sz="2000" b="1" dirty="0"/>
              <a:t> </a:t>
            </a:r>
            <a:r>
              <a:rPr lang="en-US" sz="2000" b="1" dirty="0" err="1"/>
              <a:t>pemisahan</a:t>
            </a:r>
            <a:r>
              <a:rPr lang="en-US" sz="2000" b="1" dirty="0"/>
              <a:t> </a:t>
            </a:r>
            <a:r>
              <a:rPr lang="en-US" sz="2000" b="1" dirty="0" err="1"/>
              <a:t>alkohol</a:t>
            </a:r>
            <a:r>
              <a:rPr lang="en-US" sz="2000" b="1" dirty="0"/>
              <a:t> yang </a:t>
            </a:r>
            <a:r>
              <a:rPr lang="en-US" sz="2000" b="1" dirty="0" err="1"/>
              <a:t>bercampur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air</a:t>
            </a:r>
            <a:r>
              <a:rPr lang="en-US" sz="2000" b="1" dirty="0" smtClean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sz="2000" b="1" dirty="0" err="1" smtClean="0"/>
              <a:t>Penguapan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Evavorasi</a:t>
            </a:r>
            <a:r>
              <a:rPr lang="en-US" sz="2000" b="1" dirty="0" smtClean="0"/>
              <a:t>),</a:t>
            </a:r>
            <a:r>
              <a:rPr lang="en-US" sz="2000" b="1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Contoh</a:t>
            </a:r>
            <a:r>
              <a:rPr lang="en-US" sz="2000" dirty="0">
                <a:latin typeface="Aharoni" panose="02010803020104030203"/>
              </a:rPr>
              <a:t>: air </a:t>
            </a:r>
            <a:r>
              <a:rPr lang="en-US" sz="2000" dirty="0" err="1">
                <a:latin typeface="Aharoni" panose="02010803020104030203"/>
              </a:rPr>
              <a:t>dengan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garam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>
                <a:latin typeface="Aharoni" panose="02010803020104030203"/>
              </a:rPr>
              <a:t>Garam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memiliki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ttik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diidk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didih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lebih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tinggi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daripada</a:t>
            </a:r>
            <a:r>
              <a:rPr lang="en-US" sz="2000" dirty="0">
                <a:latin typeface="Aharoni" panose="02010803020104030203"/>
              </a:rPr>
              <a:t> air </a:t>
            </a:r>
          </a:p>
          <a:p>
            <a:pPr marL="342900" indent="-342900">
              <a:buAutoNum type="arabicPeriod"/>
            </a:pPr>
            <a:r>
              <a:rPr lang="en-US" sz="2000" b="1" dirty="0" err="1" smtClean="0">
                <a:latin typeface="Aharoni" panose="02010803020104030203"/>
              </a:rPr>
              <a:t>Sublimasi</a:t>
            </a:r>
            <a:r>
              <a:rPr lang="en-US" sz="2000" b="1" dirty="0" smtClean="0">
                <a:latin typeface="Aharoni" panose="02010803020104030203"/>
              </a:rPr>
              <a:t> </a:t>
            </a:r>
            <a:r>
              <a:rPr lang="en-US" sz="2000" b="1" dirty="0" err="1" smtClean="0">
                <a:latin typeface="Aharoni" panose="02010803020104030203"/>
              </a:rPr>
              <a:t>adalah</a:t>
            </a:r>
            <a:r>
              <a:rPr lang="en-US" sz="2000" b="1" dirty="0" smtClean="0">
                <a:latin typeface="Aharoni" panose="02010803020104030203"/>
              </a:rPr>
              <a:t> </a:t>
            </a:r>
            <a:r>
              <a:rPr lang="en-US" sz="2000" dirty="0" err="1" smtClean="0">
                <a:latin typeface="Aharoni" panose="02010803020104030203"/>
              </a:rPr>
              <a:t>pemisahan</a:t>
            </a:r>
            <a:r>
              <a:rPr lang="en-US" sz="2000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antara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b="1" dirty="0">
                <a:latin typeface="Aharoni" panose="02010803020104030203"/>
              </a:rPr>
              <a:t>iodine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dengan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kapur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b</a:t>
            </a:r>
            <a:r>
              <a:rPr lang="en-US" sz="2000" b="1" dirty="0" err="1"/>
              <a:t>arus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7387" y="3460591"/>
            <a:ext cx="559708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cs typeface="Aharoni" panose="02010803020104030203"/>
              </a:rPr>
              <a:t>Sifat</a:t>
            </a:r>
            <a:r>
              <a:rPr lang="en-US" sz="2800" b="1" dirty="0" smtClean="0">
                <a:cs typeface="Aharoni" panose="02010803020104030203"/>
              </a:rPr>
              <a:t> </a:t>
            </a:r>
            <a:r>
              <a:rPr lang="en-US" sz="2800" b="1" dirty="0" err="1" smtClean="0">
                <a:cs typeface="Aharoni" panose="02010803020104030203"/>
              </a:rPr>
              <a:t>Fisis</a:t>
            </a:r>
            <a:endParaRPr lang="en-US" sz="2800" b="1" dirty="0" smtClean="0">
              <a:cs typeface="Aharoni" panose="02010803020104030203"/>
            </a:endParaRPr>
          </a:p>
          <a:p>
            <a:pPr marL="342900" indent="-342900" algn="just">
              <a:buAutoNum type="arabicPeriod"/>
            </a:pPr>
            <a:r>
              <a:rPr lang="en-US" sz="2000" dirty="0" err="1" smtClean="0">
                <a:latin typeface="Aharoni" panose="02010803020104030203"/>
              </a:rPr>
              <a:t>Kristalisasi</a:t>
            </a:r>
            <a:r>
              <a:rPr lang="en-US" sz="2000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penguapan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jika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zat</a:t>
            </a:r>
            <a:r>
              <a:rPr lang="en-US" sz="2000" dirty="0">
                <a:latin typeface="Aharoni" panose="02010803020104030203"/>
              </a:rPr>
              <a:t> yang </a:t>
            </a:r>
            <a:r>
              <a:rPr lang="en-US" sz="2000" dirty="0" err="1">
                <a:latin typeface="Aharoni" panose="02010803020104030203"/>
              </a:rPr>
              <a:t>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dipisahkan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tahan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terhadap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panas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titik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bekunya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lebih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tinggi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daripada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titik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didik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pelarut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>
                <a:latin typeface="Aharoni" panose="02010803020104030203"/>
              </a:rPr>
              <a:t>Contoh</a:t>
            </a:r>
            <a:r>
              <a:rPr lang="en-US" sz="2000" dirty="0">
                <a:latin typeface="Aharoni" panose="02010803020104030203"/>
              </a:rPr>
              <a:t>: </a:t>
            </a:r>
            <a:r>
              <a:rPr lang="en-US" sz="2000" dirty="0" err="1">
                <a:latin typeface="Aharoni" panose="02010803020104030203"/>
              </a:rPr>
              <a:t>pada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saat</a:t>
            </a:r>
            <a:r>
              <a:rPr lang="en-US" sz="2000" dirty="0">
                <a:latin typeface="Aharoni" panose="02010803020104030203"/>
              </a:rPr>
              <a:t> air </a:t>
            </a:r>
            <a:r>
              <a:rPr lang="en-US" sz="2000" dirty="0" err="1">
                <a:latin typeface="Aharoni" panose="02010803020104030203"/>
              </a:rPr>
              <a:t>pasang</a:t>
            </a:r>
            <a:r>
              <a:rPr lang="en-US" sz="2000" dirty="0">
                <a:latin typeface="Aharoni" panose="02010803020104030203"/>
              </a:rPr>
              <a:t>, </a:t>
            </a:r>
            <a:r>
              <a:rPr lang="en-US" sz="2000" dirty="0" err="1">
                <a:latin typeface="Aharoni" panose="02010803020104030203"/>
              </a:rPr>
              <a:t>tambak-tambak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terisi</a:t>
            </a:r>
            <a:r>
              <a:rPr lang="en-US" sz="2000" dirty="0">
                <a:latin typeface="Aharoni" panose="02010803020104030203"/>
              </a:rPr>
              <a:t> air </a:t>
            </a:r>
            <a:r>
              <a:rPr lang="en-US" sz="2000" dirty="0" err="1">
                <a:latin typeface="Aharoni" panose="02010803020104030203"/>
              </a:rPr>
              <a:t>laut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 smtClean="0">
                <a:latin typeface="Aharoni" panose="02010803020104030203"/>
              </a:rPr>
              <a:t>Adanya</a:t>
            </a:r>
            <a:r>
              <a:rPr lang="en-US" sz="2000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sinar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matahari</a:t>
            </a:r>
            <a:r>
              <a:rPr lang="en-US" sz="2000" dirty="0">
                <a:latin typeface="Aharoni" panose="02010803020104030203"/>
              </a:rPr>
              <a:t>, air </a:t>
            </a:r>
            <a:r>
              <a:rPr lang="en-US" sz="2000" dirty="0" err="1">
                <a:latin typeface="Aharoni" panose="02010803020104030203"/>
              </a:rPr>
              <a:t>laut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dalam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tambak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menguap</a:t>
            </a:r>
            <a:r>
              <a:rPr lang="en-US" sz="2000" dirty="0">
                <a:latin typeface="Aharoni" panose="02010803020104030203"/>
              </a:rPr>
              <a:t> lama-lama </a:t>
            </a:r>
            <a:r>
              <a:rPr lang="en-US" sz="2000" dirty="0" err="1">
                <a:latin typeface="Aharoni" panose="02010803020104030203"/>
              </a:rPr>
              <a:t>garam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tersebut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membentuk</a:t>
            </a:r>
            <a:r>
              <a:rPr lang="en-US" sz="2000" dirty="0">
                <a:latin typeface="Aharoni" panose="02010803020104030203"/>
              </a:rPr>
              <a:t> Kristal-</a:t>
            </a:r>
            <a:r>
              <a:rPr lang="en-US" sz="2000" dirty="0" err="1">
                <a:latin typeface="Aharoni" panose="02010803020104030203"/>
              </a:rPr>
              <a:t>kristal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garam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tanpa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menunggu</a:t>
            </a:r>
            <a:r>
              <a:rPr lang="en-US" sz="2000" dirty="0">
                <a:latin typeface="Aharoni" panose="02010803020104030203"/>
              </a:rPr>
              <a:t> air </a:t>
            </a:r>
            <a:r>
              <a:rPr lang="en-US" sz="2000" dirty="0" err="1">
                <a:latin typeface="Aharoni" panose="02010803020104030203"/>
              </a:rPr>
              <a:t>habis</a:t>
            </a:r>
            <a:r>
              <a:rPr lang="en-US" sz="2000" dirty="0" smtClean="0">
                <a:latin typeface="Aharoni" panose="02010803020104030203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7729" y="461421"/>
            <a:ext cx="564776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 algn="just"/>
            <a:r>
              <a:rPr lang="en-US" sz="2000" dirty="0" smtClean="0">
                <a:latin typeface="Aharoni" panose="02010803020104030203"/>
              </a:rPr>
              <a:t>2. </a:t>
            </a:r>
            <a:r>
              <a:rPr lang="en-US" sz="2000" dirty="0" err="1" smtClean="0">
                <a:latin typeface="Aharoni" panose="02010803020104030203"/>
              </a:rPr>
              <a:t>Pelarutan</a:t>
            </a:r>
            <a:r>
              <a:rPr lang="en-US" sz="2000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dilakukan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apabila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salah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satu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komponen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dalam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campuran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itu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dapat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larut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dalam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pelarut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tertentu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>
                <a:latin typeface="Aharoni" panose="02010803020104030203"/>
              </a:rPr>
              <a:t>Contoh</a:t>
            </a:r>
            <a:r>
              <a:rPr lang="en-US" sz="2000" dirty="0">
                <a:latin typeface="Aharoni" panose="02010803020104030203"/>
              </a:rPr>
              <a:t>: </a:t>
            </a:r>
            <a:r>
              <a:rPr lang="en-US" sz="2000" dirty="0" err="1">
                <a:latin typeface="Aharoni" panose="02010803020104030203"/>
              </a:rPr>
              <a:t>Pemisahan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antara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gula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garam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menggunakan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pelarut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alkohol</a:t>
            </a:r>
            <a:r>
              <a:rPr lang="en-US" sz="2000" dirty="0">
                <a:latin typeface="Aharoni" panose="02010803020104030203"/>
              </a:rPr>
              <a:t> </a:t>
            </a:r>
          </a:p>
          <a:p>
            <a:pPr marL="342900" lvl="0" indent="-342900" algn="just">
              <a:buFontTx/>
              <a:buAutoNum type="arabicPeriod" startAt="3"/>
            </a:pPr>
            <a:r>
              <a:rPr lang="en-US" sz="2000" b="1" dirty="0" err="1" smtClean="0">
                <a:latin typeface="Aharoni" panose="02010803020104030203"/>
              </a:rPr>
              <a:t>Ekstrasi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 smtClean="0">
                <a:latin typeface="Aharoni" panose="02010803020104030203"/>
              </a:rPr>
              <a:t>pemisahan</a:t>
            </a:r>
            <a:r>
              <a:rPr lang="en-US" sz="2000" dirty="0" smtClean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campuran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dengan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menggunakan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dua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pelarut</a:t>
            </a:r>
            <a:r>
              <a:rPr lang="en-US" sz="2000" dirty="0">
                <a:latin typeface="Aharoni" panose="02010803020104030203"/>
              </a:rPr>
              <a:t> yang </a:t>
            </a:r>
            <a:r>
              <a:rPr lang="en-US" sz="2000" dirty="0" err="1">
                <a:latin typeface="Aharoni" panose="02010803020104030203"/>
              </a:rPr>
              <a:t>saling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tidak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bercampur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>
                <a:latin typeface="Aharoni" panose="02010803020104030203"/>
              </a:rPr>
              <a:t>Selanjutnya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pemisahan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dapat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dilakukan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dengan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distalasi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lainnya</a:t>
            </a:r>
            <a:r>
              <a:rPr lang="en-US" sz="2000" dirty="0">
                <a:latin typeface="Aharoni" panose="02010803020104030203"/>
              </a:rPr>
              <a:t>. </a:t>
            </a:r>
            <a:r>
              <a:rPr lang="en-US" sz="2000" dirty="0" err="1">
                <a:latin typeface="Aharoni" panose="02010803020104030203"/>
              </a:rPr>
              <a:t>Contoh</a:t>
            </a:r>
            <a:r>
              <a:rPr lang="en-US" sz="2000" dirty="0">
                <a:latin typeface="Aharoni" panose="02010803020104030203"/>
              </a:rPr>
              <a:t>  : </a:t>
            </a:r>
            <a:r>
              <a:rPr lang="en-US" sz="2000" dirty="0" err="1">
                <a:latin typeface="Aharoni" panose="02010803020104030203"/>
              </a:rPr>
              <a:t>Kacang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tanah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dan</a:t>
            </a:r>
            <a:r>
              <a:rPr lang="en-US" sz="2000" dirty="0">
                <a:latin typeface="Aharoni" panose="02010803020104030203"/>
              </a:rPr>
              <a:t> </a:t>
            </a:r>
            <a:r>
              <a:rPr lang="en-US" sz="2000" dirty="0" err="1">
                <a:latin typeface="Aharoni" panose="02010803020104030203"/>
              </a:rPr>
              <a:t>minyaknya</a:t>
            </a:r>
            <a:r>
              <a:rPr lang="en-US" sz="2000" dirty="0">
                <a:latin typeface="Aharoni" panose="02010803020104030203"/>
              </a:rPr>
              <a:t> </a:t>
            </a:r>
            <a:endParaRPr lang="en-US" sz="2000" dirty="0" smtClean="0">
              <a:latin typeface="Aharoni" panose="02010803020104030203"/>
            </a:endParaRPr>
          </a:p>
          <a:p>
            <a:pPr marL="342900" indent="-342900" algn="just">
              <a:buFontTx/>
              <a:buAutoNum type="arabicPeriod" startAt="3"/>
            </a:pPr>
            <a:r>
              <a:rPr lang="en-US" sz="2000" b="1" dirty="0" err="1" smtClean="0">
                <a:latin typeface="Aharoni" panose="02010803020104030203"/>
              </a:rPr>
              <a:t>Kromatografi</a:t>
            </a:r>
            <a:r>
              <a:rPr lang="en-US" sz="2000" b="1" dirty="0" smtClean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didasarkan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pada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perbedaan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kecepatan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zat-zat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tersebut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bergerak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bersama-sama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dengan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pelarutnya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pada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permukaan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suatu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benda</a:t>
            </a:r>
            <a:r>
              <a:rPr lang="en-US" sz="2000" b="1" dirty="0">
                <a:latin typeface="Aharoni" panose="02010803020104030203"/>
              </a:rPr>
              <a:t> </a:t>
            </a:r>
            <a:r>
              <a:rPr lang="en-US" sz="2000" b="1" dirty="0" err="1">
                <a:latin typeface="Aharoni" panose="02010803020104030203"/>
              </a:rPr>
              <a:t>penyerap</a:t>
            </a:r>
            <a:r>
              <a:rPr lang="en-US" sz="2000" b="1" dirty="0">
                <a:latin typeface="Aharoni" panose="02010803020104030203"/>
              </a:rPr>
              <a:t>.  </a:t>
            </a:r>
            <a:endParaRPr lang="en-US" sz="2000" dirty="0">
              <a:latin typeface="Aharoni" panose="02010803020104030203"/>
            </a:endParaRPr>
          </a:p>
          <a:p>
            <a:pPr marL="342900" indent="-342900" algn="just">
              <a:buAutoNum type="arabicPeriod" startAt="3"/>
            </a:pPr>
            <a:endParaRPr lang="en-US" sz="2000" dirty="0">
              <a:latin typeface="Aharoni" panose="02010803020104030203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357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004" y="1553243"/>
            <a:ext cx="101309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600" dirty="0" err="1">
                <a:latin typeface="Arial Black" panose="020B0A04020102020204" pitchFamily="34" charset="0"/>
              </a:rPr>
              <a:t>Unsur</a:t>
            </a:r>
            <a:r>
              <a:rPr lang="en-ID" sz="3600" dirty="0">
                <a:latin typeface="Arial Black" panose="020B0A04020102020204" pitchFamily="34" charset="0"/>
              </a:rPr>
              <a:t>, </a:t>
            </a:r>
            <a:r>
              <a:rPr lang="en-ID" sz="3600" dirty="0" err="1">
                <a:latin typeface="Arial Black" panose="020B0A04020102020204" pitchFamily="34" charset="0"/>
              </a:rPr>
              <a:t>senyawa</a:t>
            </a:r>
            <a:r>
              <a:rPr lang="en-ID" sz="3600" dirty="0">
                <a:latin typeface="Arial Black" panose="020B0A04020102020204" pitchFamily="34" charset="0"/>
              </a:rPr>
              <a:t>,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campuran</a:t>
            </a:r>
            <a:endParaRPr lang="en-US" sz="3600" dirty="0">
              <a:latin typeface="Arial Black" panose="020B0A04020102020204" pitchFamily="34" charset="0"/>
            </a:endParaRPr>
          </a:p>
          <a:p>
            <a:pPr marL="342900" lvl="0" indent="-34290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Membedakan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senyawa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campuran</a:t>
            </a:r>
            <a:endParaRPr lang="en-US" sz="3600" dirty="0">
              <a:latin typeface="Arial Black" panose="020B0A04020102020204" pitchFamily="34" charset="0"/>
            </a:endParaRPr>
          </a:p>
          <a:p>
            <a:pPr marL="342900" lvl="0" indent="-342900">
              <a:buFont typeface="+mj-lt"/>
              <a:buAutoNum type="alphaLcPeriod"/>
            </a:pPr>
            <a:r>
              <a:rPr lang="en-ID" sz="3600" dirty="0" err="1">
                <a:latin typeface="Arial Black" panose="020B0A04020102020204" pitchFamily="34" charset="0"/>
              </a:rPr>
              <a:t>Campuran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homogen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dan</a:t>
            </a:r>
            <a:r>
              <a:rPr lang="en-ID" sz="3600" dirty="0">
                <a:latin typeface="Arial Black" panose="020B0A04020102020204" pitchFamily="34" charset="0"/>
              </a:rPr>
              <a:t> </a:t>
            </a:r>
            <a:r>
              <a:rPr lang="en-ID" sz="3600" dirty="0" err="1">
                <a:latin typeface="Arial Black" panose="020B0A04020102020204" pitchFamily="34" charset="0"/>
              </a:rPr>
              <a:t>heterogen</a:t>
            </a:r>
            <a:endParaRPr lang="en-US" sz="36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7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24" y="363553"/>
            <a:ext cx="8173474" cy="35263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574706" y="4086665"/>
            <a:ext cx="110569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cs typeface="Aharoni" panose="02010803020104030203"/>
              </a:rPr>
              <a:t>Unsur</a:t>
            </a:r>
            <a:r>
              <a:rPr lang="en-US" sz="2400" dirty="0" smtClean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adalah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zat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tunggal</a:t>
            </a:r>
            <a:r>
              <a:rPr lang="en-US" sz="2400" b="1" dirty="0">
                <a:cs typeface="Aharoni" panose="02010803020104030203"/>
              </a:rPr>
              <a:t> yang </a:t>
            </a:r>
            <a:r>
              <a:rPr lang="en-US" sz="2400" b="1" dirty="0" err="1">
                <a:cs typeface="Aharoni" panose="02010803020104030203"/>
              </a:rPr>
              <a:t>tidak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dapat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diuraikan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lagi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menjadi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menjadi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zat</a:t>
            </a:r>
            <a:r>
              <a:rPr lang="en-US" sz="2400" b="1" dirty="0">
                <a:cs typeface="Aharoni" panose="02010803020104030203"/>
              </a:rPr>
              <a:t> lain yang </a:t>
            </a:r>
            <a:r>
              <a:rPr lang="en-US" sz="2400" b="1" dirty="0" err="1">
                <a:cs typeface="Aharoni" panose="02010803020104030203"/>
              </a:rPr>
              <a:t>lebih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sederhana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dengan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cara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kimia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biasa</a:t>
            </a:r>
            <a:r>
              <a:rPr lang="en-US" sz="2400" dirty="0" smtClean="0">
                <a:cs typeface="Aharoni" panose="02010803020104030203"/>
              </a:rPr>
              <a:t>.</a:t>
            </a:r>
          </a:p>
          <a:p>
            <a:pPr algn="just"/>
            <a:r>
              <a:rPr lang="en-US" sz="2400" dirty="0" err="1">
                <a:cs typeface="Aharoni" panose="02010803020104030203"/>
              </a:rPr>
              <a:t>Senyawa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terbentuk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melalui</a:t>
            </a:r>
            <a:r>
              <a:rPr lang="en-US" sz="2400" dirty="0">
                <a:cs typeface="Aharoni" panose="02010803020104030203"/>
              </a:rPr>
              <a:t> proses </a:t>
            </a:r>
            <a:r>
              <a:rPr lang="en-US" sz="2400" dirty="0" err="1">
                <a:cs typeface="Aharoni" panose="02010803020104030203"/>
              </a:rPr>
              <a:t>pencampuran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zat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secara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kimia</a:t>
            </a:r>
            <a:r>
              <a:rPr lang="en-US" sz="2400" dirty="0">
                <a:cs typeface="Aharoni" panose="02010803020104030203"/>
              </a:rPr>
              <a:t>, </a:t>
            </a:r>
            <a:r>
              <a:rPr lang="en-US" sz="2400" dirty="0" err="1">
                <a:cs typeface="Aharoni" panose="02010803020104030203"/>
              </a:rPr>
              <a:t>pembakaran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atau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penguraian</a:t>
            </a:r>
            <a:r>
              <a:rPr lang="en-US" sz="2400" dirty="0">
                <a:cs typeface="Aharoni" panose="02010803020104030203"/>
              </a:rPr>
              <a:t> (</a:t>
            </a:r>
            <a:r>
              <a:rPr lang="en-US" sz="2400" dirty="0" err="1">
                <a:cs typeface="Aharoni" panose="02010803020104030203"/>
              </a:rPr>
              <a:t>dekomposisi</a:t>
            </a:r>
            <a:r>
              <a:rPr lang="en-US" sz="2400" dirty="0">
                <a:cs typeface="Aharoni" panose="02010803020104030203"/>
              </a:rPr>
              <a:t>) </a:t>
            </a:r>
            <a:r>
              <a:rPr lang="en-US" sz="2400" dirty="0" err="1">
                <a:cs typeface="Aharoni" panose="02010803020104030203"/>
              </a:rPr>
              <a:t>secara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termal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ataupun</a:t>
            </a:r>
            <a:r>
              <a:rPr lang="en-US" sz="2400" dirty="0">
                <a:cs typeface="Aharoni" panose="02010803020104030203"/>
              </a:rPr>
              <a:t> </a:t>
            </a:r>
            <a:r>
              <a:rPr lang="en-US" sz="2400" dirty="0" err="1">
                <a:cs typeface="Aharoni" panose="02010803020104030203"/>
              </a:rPr>
              <a:t>elektrik</a:t>
            </a:r>
            <a:r>
              <a:rPr lang="en-US" sz="2400" dirty="0">
                <a:cs typeface="Aharoni" panose="02010803020104030203"/>
              </a:rPr>
              <a:t>. </a:t>
            </a:r>
            <a:r>
              <a:rPr lang="en-US" sz="2400" b="1" dirty="0" err="1">
                <a:cs typeface="Aharoni" panose="02010803020104030203"/>
              </a:rPr>
              <a:t>Sifat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senyawa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akan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berbeda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dengan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unsur-unsur</a:t>
            </a:r>
            <a:r>
              <a:rPr lang="en-US" sz="2400" b="1" dirty="0">
                <a:cs typeface="Aharoni" panose="02010803020104030203"/>
              </a:rPr>
              <a:t> </a:t>
            </a:r>
            <a:r>
              <a:rPr lang="en-US" sz="2400" b="1" dirty="0" err="1">
                <a:cs typeface="Aharoni" panose="02010803020104030203"/>
              </a:rPr>
              <a:t>penyusunnya</a:t>
            </a:r>
            <a:r>
              <a:rPr lang="en-US" sz="2400" b="1" dirty="0">
                <a:cs typeface="Aharoni" panose="02010803020104030203"/>
              </a:rPr>
              <a:t>.</a:t>
            </a:r>
            <a:endParaRPr lang="en-US" sz="2400" dirty="0">
              <a:cs typeface="Aharoni" panose="02010803020104030203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29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901490"/>
              </p:ext>
            </p:extLst>
          </p:nvPr>
        </p:nvGraphicFramePr>
        <p:xfrm>
          <a:off x="1101259" y="737479"/>
          <a:ext cx="9831200" cy="5467418"/>
        </p:xfrm>
        <a:graphic>
          <a:graphicData uri="http://schemas.openxmlformats.org/drawingml/2006/table">
            <a:tbl>
              <a:tblPr/>
              <a:tblGrid>
                <a:gridCol w="809152"/>
                <a:gridCol w="2222134"/>
                <a:gridCol w="3277067"/>
                <a:gridCol w="3522847"/>
              </a:tblGrid>
              <a:tr h="4206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Unsur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Senyawa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Campuran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Termasuk zat tunggal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Termasuk zat tunggal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Termasuk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Campuran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 dapat diuraikan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Dapat diuraikan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Dapat diuraikan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2618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Terdiri atas satu jenis atom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Tersusun atas dua atau  lebih jenis atom/molekul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Tersusun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atas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dua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atau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lebih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jenis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atom/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molekul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02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Perbandingan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massa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zat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penyusunannya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tetap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Perbandingan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massa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zat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penyusunannya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tidak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Aharoni" pitchFamily="2" charset="-79"/>
                          <a:ea typeface="Calibri"/>
                          <a:cs typeface="Aharoni" pitchFamily="2" charset="-79"/>
                        </a:rPr>
                        <a:t>tetap</a:t>
                      </a:r>
                      <a:endParaRPr lang="en-US" sz="2400" dirty="0">
                        <a:solidFill>
                          <a:schemeClr val="bg1"/>
                        </a:solidFill>
                        <a:latin typeface="Aharoni" pitchFamily="2" charset="-79"/>
                        <a:ea typeface="Calibri"/>
                        <a:cs typeface="Aharoni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3154" name="TextBox 2"/>
          <p:cNvSpPr txBox="1">
            <a:spLocks noChangeArrowheads="1"/>
          </p:cNvSpPr>
          <p:nvPr/>
        </p:nvSpPr>
        <p:spPr bwMode="auto">
          <a:xfrm>
            <a:off x="2952751" y="214313"/>
            <a:ext cx="5653557" cy="52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7" tIns="45693" rIns="91387" bIns="45693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>
                <a:latin typeface="Aharoni" panose="02010803020104030203" pitchFamily="2" charset="-79"/>
                <a:cs typeface="Aharoni" panose="02010803020104030203" pitchFamily="2" charset="-79"/>
              </a:rPr>
              <a:t>UNSUR, SENYAWA, CAMPURAN</a:t>
            </a:r>
          </a:p>
        </p:txBody>
      </p:sp>
    </p:spTree>
    <p:extLst>
      <p:ext uri="{BB962C8B-B14F-4D97-AF65-F5344CB8AC3E}">
        <p14:creationId xmlns:p14="http://schemas.microsoft.com/office/powerpoint/2010/main" val="92610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7033" y="940227"/>
            <a:ext cx="982261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 </a:t>
            </a:r>
            <a:r>
              <a:rPr lang="en-ID" sz="4000" dirty="0">
                <a:latin typeface="Arial Black" panose="020B0A04020102020204" pitchFamily="34" charset="0"/>
              </a:rPr>
              <a:t>Atom, ion, </a:t>
            </a:r>
            <a:r>
              <a:rPr lang="en-ID" sz="4000" dirty="0" err="1">
                <a:latin typeface="Arial Black" panose="020B0A04020102020204" pitchFamily="34" charset="0"/>
              </a:rPr>
              <a:t>dan</a:t>
            </a:r>
            <a:r>
              <a:rPr lang="en-ID" sz="4000" dirty="0">
                <a:latin typeface="Arial Black" panose="020B0A04020102020204" pitchFamily="34" charset="0"/>
              </a:rPr>
              <a:t> </a:t>
            </a:r>
            <a:r>
              <a:rPr lang="en-ID" sz="4000" dirty="0" err="1">
                <a:latin typeface="Arial Black" panose="020B0A04020102020204" pitchFamily="34" charset="0"/>
              </a:rPr>
              <a:t>molekul</a:t>
            </a:r>
            <a:endParaRPr lang="en-US" sz="40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Membedakan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molekul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unsur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senyawa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jumlah</a:t>
            </a:r>
            <a:r>
              <a:rPr lang="en-ID" sz="3200" dirty="0">
                <a:latin typeface="Arial Black" panose="020B0A04020102020204" pitchFamily="34" charset="0"/>
              </a:rPr>
              <a:t> atom </a:t>
            </a:r>
            <a:r>
              <a:rPr lang="en-ID" sz="3200" dirty="0" err="1">
                <a:latin typeface="Arial Black" panose="020B0A04020102020204" pitchFamily="34" charset="0"/>
              </a:rPr>
              <a:t>pada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molekul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senyawa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>
                <a:latin typeface="Arial Black" panose="020B0A04020102020204" pitchFamily="34" charset="0"/>
              </a:rPr>
              <a:t>Cara </a:t>
            </a:r>
            <a:r>
              <a:rPr lang="en-ID" sz="3200" dirty="0" err="1">
                <a:latin typeface="Arial Black" panose="020B0A04020102020204" pitchFamily="34" charset="0"/>
              </a:rPr>
              <a:t>terbentuknya</a:t>
            </a:r>
            <a:r>
              <a:rPr lang="en-ID" sz="3200" dirty="0">
                <a:latin typeface="Arial Black" panose="020B0A04020102020204" pitchFamily="34" charset="0"/>
              </a:rPr>
              <a:t> ion</a:t>
            </a:r>
            <a:endParaRPr lang="en-US" sz="3200" dirty="0">
              <a:latin typeface="Arial Black" panose="020B0A04020102020204" pitchFamily="34" charset="0"/>
            </a:endParaRPr>
          </a:p>
          <a:p>
            <a:pPr marL="514350" lvl="0" indent="-514350">
              <a:buFont typeface="+mj-lt"/>
              <a:buAutoNum type="alphaLcPeriod"/>
            </a:pPr>
            <a:r>
              <a:rPr lang="en-ID" sz="3200" dirty="0" err="1">
                <a:latin typeface="Arial Black" panose="020B0A04020102020204" pitchFamily="34" charset="0"/>
              </a:rPr>
              <a:t>Menentukan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nomor</a:t>
            </a:r>
            <a:r>
              <a:rPr lang="en-ID" sz="3200" dirty="0">
                <a:latin typeface="Arial Black" panose="020B0A04020102020204" pitchFamily="34" charset="0"/>
              </a:rPr>
              <a:t> atom </a:t>
            </a:r>
            <a:r>
              <a:rPr lang="en-ID" sz="3200" dirty="0" err="1">
                <a:latin typeface="Arial Black" panose="020B0A04020102020204" pitchFamily="34" charset="0"/>
              </a:rPr>
              <a:t>dan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nomor</a:t>
            </a:r>
            <a:r>
              <a:rPr lang="en-ID" sz="3200" dirty="0">
                <a:latin typeface="Arial Black" panose="020B0A04020102020204" pitchFamily="34" charset="0"/>
              </a:rPr>
              <a:t> </a:t>
            </a:r>
            <a:r>
              <a:rPr lang="en-ID" sz="3200" dirty="0" err="1">
                <a:latin typeface="Arial Black" panose="020B0A04020102020204" pitchFamily="34" charset="0"/>
              </a:rPr>
              <a:t>massa</a:t>
            </a:r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165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6647" y="1640541"/>
            <a:ext cx="13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 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14399" y="209816"/>
            <a:ext cx="481404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Perhatikan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gambar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berikut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1" name="Picture 11" descr="https://i2.wp.com/www.amongguru.com/wp-content/uploads/2018/11/Screenshot_1243.jpg?resize=260%2C150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65" y="995081"/>
            <a:ext cx="4776395" cy="239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399" y="3562322"/>
            <a:ext cx="512333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Pasangan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gambar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merupakan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senyawa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….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A. (1)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(3)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B. (1)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(4)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C. (2)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(3)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D. (2)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(4)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Kunci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jawaban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: 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7729" y="562371"/>
            <a:ext cx="5690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Pembahasan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:</a:t>
            </a:r>
            <a:endParaRPr lang="en-US" sz="2400" dirty="0">
              <a:latin typeface="Aharoni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senyawa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tersusun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atas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jenis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sedangkan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tersusun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hanya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jenis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Aharoni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1 : N2 (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Aharoni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2 : H2O (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senyawa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Aharoni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3 : P4 (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Aharoni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Nomor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4 : NH4 (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molekul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senyawa</a:t>
            </a:r>
            <a:r>
              <a:rPr lang="en-US" sz="2400" dirty="0"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Aharon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36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271" y="685800"/>
            <a:ext cx="1080295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 Black" panose="020B0A04020102020204" pitchFamily="34" charset="0"/>
              </a:rPr>
              <a:t>b</a:t>
            </a:r>
            <a:r>
              <a:rPr lang="en-US" dirty="0" smtClean="0"/>
              <a:t>. </a:t>
            </a:r>
            <a:r>
              <a:rPr lang="en-US" sz="2400" dirty="0" err="1" smtClean="0">
                <a:latin typeface="Aharoni"/>
              </a:rPr>
              <a:t>Suatu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senyawa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mempunyai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rumus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kimia</a:t>
            </a:r>
            <a:r>
              <a:rPr lang="en-US" sz="2400" dirty="0">
                <a:latin typeface="Aharoni"/>
              </a:rPr>
              <a:t> CO(NH2)2. 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 </a:t>
            </a:r>
            <a:r>
              <a:rPr lang="en-US" sz="2400" dirty="0" err="1">
                <a:latin typeface="Aharoni"/>
              </a:rPr>
              <a:t>satu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molekul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 </a:t>
            </a:r>
            <a:r>
              <a:rPr lang="en-US" sz="2400" dirty="0" err="1">
                <a:latin typeface="Aharoni"/>
              </a:rPr>
              <a:t>senyawa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tersebut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terdapat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 a.  1 atom </a:t>
            </a:r>
            <a:r>
              <a:rPr lang="en-US" sz="2400" dirty="0" err="1">
                <a:latin typeface="Aharoni"/>
              </a:rPr>
              <a:t>karbon</a:t>
            </a:r>
            <a:r>
              <a:rPr lang="en-US" sz="2400" dirty="0">
                <a:latin typeface="Aharoni"/>
              </a:rPr>
              <a:t>  1 atom </a:t>
            </a:r>
            <a:r>
              <a:rPr lang="en-US" sz="2400" dirty="0" err="1">
                <a:latin typeface="Aharoni"/>
              </a:rPr>
              <a:t>oksigen</a:t>
            </a:r>
            <a:r>
              <a:rPr lang="en-US" sz="2400" dirty="0">
                <a:latin typeface="Aharoni"/>
              </a:rPr>
              <a:t> 1 atom nitrogen  1 atom 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 b.  1 atom </a:t>
            </a:r>
            <a:r>
              <a:rPr lang="en-US" sz="2400" dirty="0" err="1">
                <a:latin typeface="Aharoni"/>
              </a:rPr>
              <a:t>karbon</a:t>
            </a:r>
            <a:r>
              <a:rPr lang="en-US" sz="2400" dirty="0">
                <a:latin typeface="Aharoni"/>
              </a:rPr>
              <a:t>  2 atom </a:t>
            </a:r>
            <a:r>
              <a:rPr lang="en-US" sz="2400" dirty="0" err="1">
                <a:latin typeface="Aharoni"/>
              </a:rPr>
              <a:t>oksigen</a:t>
            </a:r>
            <a:r>
              <a:rPr lang="en-US" sz="2400" dirty="0">
                <a:latin typeface="Aharoni"/>
              </a:rPr>
              <a:t> 2 atom nitrogen  4 atom 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 c.  1 atom </a:t>
            </a:r>
            <a:r>
              <a:rPr lang="en-US" sz="2400" dirty="0" err="1">
                <a:latin typeface="Aharoni"/>
              </a:rPr>
              <a:t>karbon</a:t>
            </a:r>
            <a:r>
              <a:rPr lang="en-US" sz="2400" dirty="0">
                <a:latin typeface="Aharoni"/>
              </a:rPr>
              <a:t>  1 atom </a:t>
            </a:r>
            <a:r>
              <a:rPr lang="en-US" sz="2400" dirty="0" err="1">
                <a:latin typeface="Aharoni"/>
              </a:rPr>
              <a:t>oksigen</a:t>
            </a:r>
            <a:r>
              <a:rPr lang="en-US" sz="2400" dirty="0">
                <a:latin typeface="Aharoni"/>
              </a:rPr>
              <a:t> 2 atom nitrogen  2 atom 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 d.  1 atom </a:t>
            </a:r>
            <a:r>
              <a:rPr lang="en-US" sz="2400" dirty="0" err="1">
                <a:latin typeface="Aharoni"/>
              </a:rPr>
              <a:t>karbon</a:t>
            </a:r>
            <a:r>
              <a:rPr lang="en-US" sz="2400" dirty="0">
                <a:latin typeface="Aharoni"/>
              </a:rPr>
              <a:t>  1 atom </a:t>
            </a:r>
            <a:r>
              <a:rPr lang="en-US" sz="2400" dirty="0" err="1">
                <a:latin typeface="Aharoni"/>
              </a:rPr>
              <a:t>oksigen</a:t>
            </a:r>
            <a:r>
              <a:rPr lang="en-US" sz="2400" dirty="0">
                <a:latin typeface="Aharoni"/>
              </a:rPr>
              <a:t> 2 atom nitrogen  4 atom 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</a:t>
            </a:r>
            <a:r>
              <a:rPr lang="en-US" sz="2400" dirty="0" err="1" smtClean="0">
                <a:latin typeface="Aharoni"/>
              </a:rPr>
              <a:t>Jawab</a:t>
            </a:r>
            <a:r>
              <a:rPr lang="en-US" sz="2400" dirty="0" smtClean="0">
                <a:latin typeface="Aharoni"/>
              </a:rPr>
              <a:t>: </a:t>
            </a:r>
            <a:r>
              <a:rPr lang="en-US" sz="2400" dirty="0">
                <a:latin typeface="Aharoni"/>
              </a:rPr>
              <a:t> </a:t>
            </a:r>
            <a:r>
              <a:rPr lang="en-US" sz="2400" dirty="0" smtClean="0">
                <a:latin typeface="Aharoni"/>
              </a:rPr>
              <a:t>D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satu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molekul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senyawa</a:t>
            </a:r>
            <a:r>
              <a:rPr lang="en-US" sz="2400" dirty="0">
                <a:latin typeface="Aharoni"/>
              </a:rPr>
              <a:t> CO(NH2)2 </a:t>
            </a:r>
            <a:r>
              <a:rPr lang="en-US" sz="2400" dirty="0" err="1">
                <a:latin typeface="Aharoni"/>
              </a:rPr>
              <a:t>terdapat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satu</a:t>
            </a:r>
            <a:r>
              <a:rPr lang="en-US" sz="2400" dirty="0">
                <a:latin typeface="Aharoni"/>
              </a:rPr>
              <a:t> atom C </a:t>
            </a:r>
            <a:r>
              <a:rPr lang="en-US" sz="2400" dirty="0" err="1">
                <a:latin typeface="Aharoni"/>
              </a:rPr>
              <a:t>dan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satu</a:t>
            </a:r>
            <a:r>
              <a:rPr lang="en-US" sz="2400" dirty="0">
                <a:latin typeface="Aharoni"/>
              </a:rPr>
              <a:t/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atom O  2 atom N (</a:t>
            </a:r>
            <a:r>
              <a:rPr lang="en-US" sz="2400" dirty="0" err="1">
                <a:latin typeface="Aharoni"/>
              </a:rPr>
              <a:t>karena</a:t>
            </a:r>
            <a:r>
              <a:rPr lang="en-US" sz="2400" dirty="0">
                <a:latin typeface="Aharoni"/>
              </a:rPr>
              <a:t> NH2 </a:t>
            </a:r>
            <a:r>
              <a:rPr lang="en-US" sz="2400" dirty="0" err="1">
                <a:latin typeface="Aharoni"/>
              </a:rPr>
              <a:t>dua</a:t>
            </a:r>
            <a:r>
              <a:rPr lang="en-US" sz="2400" dirty="0">
                <a:latin typeface="Aharoni"/>
              </a:rPr>
              <a:t> kali).   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1 </a:t>
            </a:r>
            <a:r>
              <a:rPr lang="en-US" sz="2400" dirty="0" err="1">
                <a:latin typeface="Aharoni"/>
              </a:rPr>
              <a:t>molekul</a:t>
            </a:r>
            <a:r>
              <a:rPr lang="en-US" sz="2400" dirty="0">
                <a:latin typeface="Aharoni"/>
              </a:rPr>
              <a:t> NH2</a:t>
            </a:r>
            <a:br>
              <a:rPr lang="en-US" sz="2400" dirty="0">
                <a:latin typeface="Aharoni"/>
              </a:rPr>
            </a:br>
            <a:r>
              <a:rPr lang="en-US" sz="2400" baseline="30000" dirty="0">
                <a:latin typeface="Aharoni"/>
              </a:rPr>
              <a:t>     </a:t>
            </a:r>
            <a:r>
              <a:rPr lang="en-US" sz="2400" dirty="0" smtClean="0">
                <a:latin typeface="Aharoni"/>
              </a:rPr>
              <a:t> </a:t>
            </a:r>
            <a:r>
              <a:rPr lang="en-US" sz="2400" baseline="30000" dirty="0">
                <a:latin typeface="Aharoni"/>
              </a:rPr>
              <a:t> </a:t>
            </a:r>
            <a:r>
              <a:rPr lang="en-US" sz="2400" dirty="0" err="1">
                <a:latin typeface="Aharoni"/>
              </a:rPr>
              <a:t>terdapat</a:t>
            </a:r>
            <a:r>
              <a:rPr lang="en-US" sz="2400" dirty="0">
                <a:latin typeface="Aharoni"/>
              </a:rPr>
              <a:t> 2 atom 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maka</a:t>
            </a:r>
            <a:r>
              <a:rPr lang="en-US" sz="2400" dirty="0">
                <a:latin typeface="Aharoni"/>
              </a:rPr>
              <a:t> </a:t>
            </a:r>
            <a:r>
              <a:rPr lang="en-US" sz="2400" dirty="0" err="1">
                <a:latin typeface="Aharoni"/>
              </a:rPr>
              <a:t>dalam</a:t>
            </a:r>
            <a:r>
              <a:rPr lang="en-US" sz="2400" dirty="0">
                <a:latin typeface="Aharoni"/>
              </a:rPr>
              <a:t>  2 </a:t>
            </a:r>
            <a:r>
              <a:rPr lang="en-US" sz="2400" dirty="0" err="1">
                <a:latin typeface="Aharoni"/>
              </a:rPr>
              <a:t>molekul</a:t>
            </a:r>
            <a:r>
              <a:rPr lang="en-US" sz="2400" dirty="0">
                <a:latin typeface="Aharoni"/>
              </a:rPr>
              <a:t> NH2 </a:t>
            </a:r>
            <a:r>
              <a:rPr lang="en-US" sz="2400" dirty="0" err="1">
                <a:latin typeface="Aharoni"/>
              </a:rPr>
              <a:t>terdapat</a:t>
            </a:r>
            <a:r>
              <a:rPr lang="en-US" sz="2400" dirty="0">
                <a:latin typeface="Aharoni"/>
              </a:rPr>
              <a:t> 4 atom</a:t>
            </a:r>
            <a:br>
              <a:rPr lang="en-US" sz="2400" dirty="0">
                <a:latin typeface="Aharoni"/>
              </a:rPr>
            </a:br>
            <a:r>
              <a:rPr lang="en-US" sz="2400" dirty="0">
                <a:latin typeface="Aharoni"/>
              </a:rPr>
              <a:t>     </a:t>
            </a:r>
            <a:r>
              <a:rPr lang="en-US" sz="2400" dirty="0" err="1">
                <a:latin typeface="Aharoni"/>
              </a:rPr>
              <a:t>hidrogen</a:t>
            </a:r>
            <a:r>
              <a:rPr lang="en-US" sz="2400" dirty="0">
                <a:latin typeface="Aharoni"/>
              </a:rPr>
              <a:t>.</a:t>
            </a:r>
            <a:br>
              <a:rPr lang="en-US" sz="2400" dirty="0">
                <a:latin typeface="Aharoni"/>
              </a:rPr>
            </a:br>
            <a:endParaRPr lang="en-US" sz="2400" dirty="0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938647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2070" y="3186953"/>
            <a:ext cx="332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c. 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5117" y="703195"/>
            <a:ext cx="878093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Cairan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aki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merupakan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larutan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asam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sulfat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(H2SO4),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maka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larutan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tersebut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terdapat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ion ….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Picture 10" descr="https://i0.wp.com/www.amongguru.com/wp-content/uploads/2017/12/Screenshot_1934.png?resize=123%2C119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82" y="1828799"/>
            <a:ext cx="3684493" cy="2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6482" y="4123347"/>
            <a:ext cx="887505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Kunci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jawaban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: 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Pembahasan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cairan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aki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asam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sulfat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terdapat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satu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ion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positif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H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2 ion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negatif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SO4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410524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10236" y="720504"/>
            <a:ext cx="62259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Perhatikan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atom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berikut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5" name="Picture 11" descr="_{19}^{39}\textrm{K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152" y="1586752"/>
            <a:ext cx="1869142" cy="107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0236" y="2704329"/>
            <a:ext cx="4329952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Jumlah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elektron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, proton,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neutron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berturut-turut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tepat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adalah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….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39, 19,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20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19, 19,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20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20, 19,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39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19, 20,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/>
                <a:ea typeface="Times New Roman" panose="02020603050405020304" pitchFamily="18" charset="0"/>
                <a:cs typeface="Arial" panose="020B0604020202020204" pitchFamily="34" charset="0"/>
              </a:rPr>
              <a:t> 19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741894" y="363770"/>
            <a:ext cx="6320117" cy="6346312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Cara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membaca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table periodic: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1"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Bacalah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table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peiodik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sesuai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nomor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atom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pada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bagian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tengah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atas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atau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kiri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atas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dari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setiap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kotak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unsur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…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2"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Nomor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atom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adalah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jumlah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proton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dalam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inti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yang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sama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dengan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jumlah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electron yang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berada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di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luar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inti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atom.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3"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Penambahan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atau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pengurangan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proton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akan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menghasilkan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unsur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yang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berbeda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.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4"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Nomor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massa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adalah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jumlah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proton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ditambah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jumlah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netron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yang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semuanya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berada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di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dalam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inti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atom.</a:t>
            </a:r>
          </a:p>
          <a:p>
            <a:pPr marL="174625" marR="0" lvl="0" indent="-174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C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ontoh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haroni" panose="02010803020104030203"/>
              </a:rPr>
              <a:t>	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12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Nomor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atom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Aharoni" panose="02010803020104030203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                 </a:t>
            </a:r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24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. 305 </a:t>
            </a: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  <a:cs typeface="Aharoni" panose="02010803020104030203"/>
              </a:rPr>
              <a:t>Mg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lambang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unsur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Aharoni" panose="0201080302010403020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                                                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Magnesiumnama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Unsur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Arial" panose="020B0604020202020204" pitchFamily="34" charset="0"/>
              <a:cs typeface="Aharoni" panose="0201080302010403020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                   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24. 305  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Nomor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haroni" panose="02010803020104030203"/>
              </a:rPr>
              <a:t>massa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Aharoni" panose="0201080302010403020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906871" y="4760259"/>
            <a:ext cx="201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948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3677" y="1326794"/>
            <a:ext cx="62552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TERIMAKASIH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9100" y="2819417"/>
            <a:ext cx="62552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TERIMAKASIH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4900" y="4630305"/>
            <a:ext cx="62552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Black" panose="020B0A04020102020204" pitchFamily="34" charset="0"/>
              </a:rPr>
              <a:t>TERIMAKASIH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42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origami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2063</TotalTime>
  <Words>5414</Words>
  <Application>Microsoft Office PowerPoint</Application>
  <PresentationFormat>Widescreen</PresentationFormat>
  <Paragraphs>1038</Paragraphs>
  <Slides>92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92</vt:i4>
      </vt:variant>
    </vt:vector>
  </HeadingPairs>
  <TitlesOfParts>
    <vt:vector size="106" baseType="lpstr">
      <vt:lpstr>Aharoni</vt:lpstr>
      <vt:lpstr>Arial</vt:lpstr>
      <vt:lpstr>Arial Black</vt:lpstr>
      <vt:lpstr>Calibri</vt:lpstr>
      <vt:lpstr>Cambria Math</vt:lpstr>
      <vt:lpstr>Century Gothic</vt:lpstr>
      <vt:lpstr>DejaVu Sans</vt:lpstr>
      <vt:lpstr>Franklin Gothic Medium</vt:lpstr>
      <vt:lpstr>Showcard Gothic</vt:lpstr>
      <vt:lpstr>Times New Roman</vt:lpstr>
      <vt:lpstr>Verdana</vt:lpstr>
      <vt:lpstr>Wingdings</vt:lpstr>
      <vt:lpstr>Wingdings 3</vt:lpstr>
      <vt:lpstr>Ion</vt:lpstr>
      <vt:lpstr>PREDIKSI UN  19-20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PREDIKSI UN 19-20</dc:title>
  <dc:creator>Windows User</dc:creator>
  <cp:lastModifiedBy>Windows User</cp:lastModifiedBy>
  <cp:revision>304</cp:revision>
  <dcterms:created xsi:type="dcterms:W3CDTF">2019-10-23T09:03:40Z</dcterms:created>
  <dcterms:modified xsi:type="dcterms:W3CDTF">2019-11-02T03:17:09Z</dcterms:modified>
</cp:coreProperties>
</file>